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3" r:id="rId2"/>
    <p:sldMasterId id="2147483707" r:id="rId3"/>
  </p:sldMasterIdLst>
  <p:notesMasterIdLst>
    <p:notesMasterId r:id="rId38"/>
  </p:notesMasterIdLst>
  <p:sldIdLst>
    <p:sldId id="488" r:id="rId4"/>
    <p:sldId id="355" r:id="rId5"/>
    <p:sldId id="260" r:id="rId6"/>
    <p:sldId id="261" r:id="rId7"/>
    <p:sldId id="323" r:id="rId8"/>
    <p:sldId id="265" r:id="rId9"/>
    <p:sldId id="266" r:id="rId10"/>
    <p:sldId id="264" r:id="rId11"/>
    <p:sldId id="495" r:id="rId12"/>
    <p:sldId id="259" r:id="rId13"/>
    <p:sldId id="489" r:id="rId14"/>
    <p:sldId id="496" r:id="rId15"/>
    <p:sldId id="330" r:id="rId16"/>
    <p:sldId id="497" r:id="rId17"/>
    <p:sldId id="354" r:id="rId18"/>
    <p:sldId id="353" r:id="rId19"/>
    <p:sldId id="493" r:id="rId20"/>
    <p:sldId id="494" r:id="rId21"/>
    <p:sldId id="335" r:id="rId22"/>
    <p:sldId id="300" r:id="rId23"/>
    <p:sldId id="358" r:id="rId24"/>
    <p:sldId id="327" r:id="rId25"/>
    <p:sldId id="307" r:id="rId26"/>
    <p:sldId id="343" r:id="rId27"/>
    <p:sldId id="491" r:id="rId28"/>
    <p:sldId id="498" r:id="rId29"/>
    <p:sldId id="356" r:id="rId30"/>
    <p:sldId id="328" r:id="rId31"/>
    <p:sldId id="361" r:id="rId32"/>
    <p:sldId id="320" r:id="rId33"/>
    <p:sldId id="492" r:id="rId34"/>
    <p:sldId id="342" r:id="rId35"/>
    <p:sldId id="360" r:id="rId36"/>
    <p:sldId id="3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95" d="100"/>
          <a:sy n="95"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Sabeeh AL-Mayah" userId="85e97d476e4d4470" providerId="LiveId" clId="{21F3BBA1-60E5-4A71-A31F-52B0E56D23B3}"/>
    <pc:docChg chg="custSel modSld">
      <pc:chgData name="Dr.Sabeeh AL-Mayah" userId="85e97d476e4d4470" providerId="LiveId" clId="{21F3BBA1-60E5-4A71-A31F-52B0E56D23B3}" dt="2024-03-08T16:55:30.676" v="5" actId="33524"/>
      <pc:docMkLst>
        <pc:docMk/>
      </pc:docMkLst>
      <pc:sldChg chg="modSp mod">
        <pc:chgData name="Dr.Sabeeh AL-Mayah" userId="85e97d476e4d4470" providerId="LiveId" clId="{21F3BBA1-60E5-4A71-A31F-52B0E56D23B3}" dt="2024-03-08T16:55:30.676" v="5" actId="33524"/>
        <pc:sldMkLst>
          <pc:docMk/>
          <pc:sldMk cId="1427502953" sldId="264"/>
        </pc:sldMkLst>
        <pc:spChg chg="mod">
          <ac:chgData name="Dr.Sabeeh AL-Mayah" userId="85e97d476e4d4470" providerId="LiveId" clId="{21F3BBA1-60E5-4A71-A31F-52B0E56D23B3}" dt="2024-03-08T16:55:30.676" v="5" actId="33524"/>
          <ac:spMkLst>
            <pc:docMk/>
            <pc:sldMk cId="1427502953" sldId="264"/>
            <ac:spMk id="5" creationId="{00000000-0000-0000-0000-000000000000}"/>
          </ac:spMkLst>
        </pc:spChg>
      </pc:sldChg>
    </pc:docChg>
  </pc:docChgLst>
  <pc:docChgLst>
    <pc:chgData name="Dr.Sabeeh AL-Mayah" userId="6f93c2c84f081ba6" providerId="LiveId" clId="{21F3BBA1-60E5-4A71-A31F-52B0E56D23B3}"/>
    <pc:docChg chg="custSel modSld">
      <pc:chgData name="Dr.Sabeeh AL-Mayah" userId="6f93c2c84f081ba6" providerId="LiveId" clId="{21F3BBA1-60E5-4A71-A31F-52B0E56D23B3}" dt="2023-02-26T17:03:45.592" v="100" actId="20577"/>
      <pc:docMkLst>
        <pc:docMk/>
      </pc:docMkLst>
      <pc:sldChg chg="modSp mod">
        <pc:chgData name="Dr.Sabeeh AL-Mayah" userId="6f93c2c84f081ba6" providerId="LiveId" clId="{21F3BBA1-60E5-4A71-A31F-52B0E56D23B3}" dt="2023-02-24T09:37:46.629" v="1" actId="33524"/>
        <pc:sldMkLst>
          <pc:docMk/>
          <pc:sldMk cId="0" sldId="258"/>
        </pc:sldMkLst>
        <pc:spChg chg="mod">
          <ac:chgData name="Dr.Sabeeh AL-Mayah" userId="6f93c2c84f081ba6" providerId="LiveId" clId="{21F3BBA1-60E5-4A71-A31F-52B0E56D23B3}" dt="2023-02-24T09:37:46.629" v="1" actId="33524"/>
          <ac:spMkLst>
            <pc:docMk/>
            <pc:sldMk cId="0" sldId="258"/>
            <ac:spMk id="5" creationId="{00000000-0000-0000-0000-000000000000}"/>
          </ac:spMkLst>
        </pc:spChg>
      </pc:sldChg>
      <pc:sldChg chg="modSp mod">
        <pc:chgData name="Dr.Sabeeh AL-Mayah" userId="6f93c2c84f081ba6" providerId="LiveId" clId="{21F3BBA1-60E5-4A71-A31F-52B0E56D23B3}" dt="2023-02-26T17:03:45.592" v="100" actId="20577"/>
        <pc:sldMkLst>
          <pc:docMk/>
          <pc:sldMk cId="2059363869" sldId="268"/>
        </pc:sldMkLst>
        <pc:spChg chg="mod">
          <ac:chgData name="Dr.Sabeeh AL-Mayah" userId="6f93c2c84f081ba6" providerId="LiveId" clId="{21F3BBA1-60E5-4A71-A31F-52B0E56D23B3}" dt="2023-02-26T17:03:45.592" v="100" actId="20577"/>
          <ac:spMkLst>
            <pc:docMk/>
            <pc:sldMk cId="2059363869" sldId="268"/>
            <ac:spMk id="5" creationId="{00000000-0000-0000-0000-000000000000}"/>
          </ac:spMkLst>
        </pc:spChg>
      </pc:sldChg>
      <pc:sldChg chg="modSp mod">
        <pc:chgData name="Dr.Sabeeh AL-Mayah" userId="6f93c2c84f081ba6" providerId="LiveId" clId="{21F3BBA1-60E5-4A71-A31F-52B0E56D23B3}" dt="2023-02-24T09:37:01.164" v="0" actId="20577"/>
        <pc:sldMkLst>
          <pc:docMk/>
          <pc:sldMk cId="664085198" sldId="286"/>
        </pc:sldMkLst>
        <pc:spChg chg="mod">
          <ac:chgData name="Dr.Sabeeh AL-Mayah" userId="6f93c2c84f081ba6" providerId="LiveId" clId="{21F3BBA1-60E5-4A71-A31F-52B0E56D23B3}" dt="2023-02-24T09:37:01.164" v="0" actId="20577"/>
          <ac:spMkLst>
            <pc:docMk/>
            <pc:sldMk cId="664085198" sldId="286"/>
            <ac:spMk id="8" creationId="{AA8D8CBC-F12A-47CA-A928-988BF5C07C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03ED801-543A-4635-872F-FB1ABEAB811E}" type="datetimeFigureOut">
              <a:rPr lang="ar-IQ" smtClean="0"/>
              <a:t>01/11/1447</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0CF48CE-A28A-405A-A432-E696781FFD25}" type="slidenum">
              <a:rPr lang="ar-IQ" smtClean="0"/>
              <a:t>‹#›</a:t>
            </a:fld>
            <a:endParaRPr lang="ar-IQ"/>
          </a:p>
        </p:txBody>
      </p:sp>
    </p:spTree>
    <p:extLst>
      <p:ext uri="{BB962C8B-B14F-4D97-AF65-F5344CB8AC3E}">
        <p14:creationId xmlns:p14="http://schemas.microsoft.com/office/powerpoint/2010/main" val="22502993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5DA9877-E563-44C5-B132-49412FD6AE1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915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4DAD01C-64F2-49E5-B62D-60278D2051C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58170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2444935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شريحة عنو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82437527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5524877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712253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76543928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250127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31286695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331662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366127872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12534654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09600" y="704850"/>
            <a:ext cx="10972800" cy="11430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ar-SA"/>
              <a:t>انقر لتحرير نمط عنوان الشكل الرئيسي</a:t>
            </a:r>
            <a:endParaRPr/>
          </a:p>
        </p:txBody>
      </p:sp>
      <p:sp>
        <p:nvSpPr>
          <p:cNvPr id="22" name="Google Shape;22;p2"/>
          <p:cNvSpPr txBox="1">
            <a:spLocks noGrp="1"/>
          </p:cNvSpPr>
          <p:nvPr>
            <p:ph type="body" idx="1"/>
          </p:nvPr>
        </p:nvSpPr>
        <p:spPr>
          <a:xfrm>
            <a:off x="609600" y="1935162"/>
            <a:ext cx="10972800" cy="4389300"/>
          </a:xfrm>
          <a:prstGeom prst="rect">
            <a:avLst/>
          </a:prstGeom>
          <a:noFill/>
          <a:ln>
            <a:noFill/>
          </a:ln>
        </p:spPr>
        <p:txBody>
          <a:bodyPr spcFirstLastPara="1" wrap="square" lIns="91425" tIns="45700" rIns="91425" bIns="45700" anchor="t" anchorCtr="0">
            <a:noAutofit/>
          </a:bodyPr>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pPr lvl="0"/>
            <a:r>
              <a:rPr lang="ar-SA"/>
              <a:t>انقر لتحرير أنماط نص الشكل الرئيسي</a:t>
            </a:r>
          </a:p>
        </p:txBody>
      </p:sp>
      <p:sp>
        <p:nvSpPr>
          <p:cNvPr id="23" name="Google Shape;23;p2"/>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1049813"/>
      </p:ext>
    </p:extLst>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7002051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ar-SA"/>
              <a:t>انقر لتحرير نمط عنوان الشكل الرئيسي</a:t>
            </a:r>
            <a:endParaRPr/>
          </a:p>
        </p:txBody>
      </p:sp>
      <p:sp>
        <p:nvSpPr>
          <p:cNvPr id="28" name="Google Shape;28;p3"/>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9386914"/>
      </p:ext>
    </p:extLst>
  </p:cSld>
  <p:clrMapOvr>
    <a:masterClrMapping/>
  </p:clrMapOvr>
  <p:transition>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sz="half" idx="1"/>
          </p:nvPr>
        </p:nvSpPr>
        <p:spPr>
          <a:xfrm>
            <a:off x="685803" y="530352"/>
            <a:ext cx="5242560" cy="4389120"/>
          </a:xfrm>
        </p:spPr>
        <p:txBody>
          <a:bodyPr/>
          <a:lstStyle>
            <a:lvl1pPr>
              <a:defRPr sz="2631"/>
            </a:lvl1pPr>
            <a:lvl2pPr>
              <a:defRPr sz="2177"/>
            </a:lvl2pPr>
            <a:lvl3pPr>
              <a:defRPr sz="1996"/>
            </a:lvl3pPr>
            <a:lvl4pPr>
              <a:defRPr sz="1814"/>
            </a:lvl4pPr>
            <a:lvl5pPr>
              <a:defRPr sz="1814"/>
            </a:lvl5pPr>
            <a:extLs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340480" y="530352"/>
            <a:ext cx="5242560" cy="4389120"/>
          </a:xfrm>
        </p:spPr>
        <p:txBody>
          <a:bodyPr/>
          <a:lstStyle>
            <a:lvl1pPr>
              <a:defRPr sz="2631"/>
            </a:lvl1pPr>
            <a:lvl2pPr>
              <a:defRPr sz="2177"/>
            </a:lvl2pPr>
            <a:lvl3pPr>
              <a:defRPr sz="1996"/>
            </a:lvl3pPr>
            <a:lvl4pPr>
              <a:defRPr sz="1814"/>
            </a:lvl4pPr>
            <a:lvl5pPr>
              <a:defRPr sz="1814"/>
            </a:lvl5pPr>
            <a:extLs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24">
            <a:extLst>
              <a:ext uri="{FF2B5EF4-FFF2-40B4-BE49-F238E27FC236}">
                <a16:creationId xmlns:a16="http://schemas.microsoft.com/office/drawing/2014/main" id="{E2FEDF3F-051D-4EA9-AFAE-83C75997E247}"/>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071ABC28-5E3E-4011-81B3-2E59C8EB38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2E4109D-EAE2-42EA-BFA4-647459EC8912}"/>
              </a:ext>
            </a:extLst>
          </p:cNvPr>
          <p:cNvSpPr>
            <a:spLocks noGrp="1"/>
          </p:cNvSpPr>
          <p:nvPr>
            <p:ph type="sldNum" sz="quarter" idx="12"/>
          </p:nvPr>
        </p:nvSpPr>
        <p:spPr/>
        <p:txBody>
          <a:bodyPr/>
          <a:lstStyle>
            <a:lvl1pPr>
              <a:defRPr/>
            </a:lvl1pPr>
          </a:lstStyle>
          <a:p>
            <a:fld id="{27506E98-7427-4D0A-9ACB-9ADE6BA27ED2}" type="slidenum">
              <a:rPr lang="en-US" altLang="en-US"/>
              <a:pPr/>
              <a:t>‹#›</a:t>
            </a:fld>
            <a:endParaRPr lang="en-US" altLang="en-US"/>
          </a:p>
        </p:txBody>
      </p:sp>
    </p:spTree>
    <p:extLst>
      <p:ext uri="{BB962C8B-B14F-4D97-AF65-F5344CB8AC3E}">
        <p14:creationId xmlns:p14="http://schemas.microsoft.com/office/powerpoint/2010/main" val="364549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شريحة عنو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393799242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6891873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3539255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339816080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64761692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3298255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472504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9777449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23325142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346807187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09600" y="704850"/>
            <a:ext cx="10972800" cy="11430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ar-SA"/>
              <a:t>انقر لتحرير نمط عنوان الشكل الرئيسي</a:t>
            </a:r>
            <a:endParaRPr/>
          </a:p>
        </p:txBody>
      </p:sp>
      <p:sp>
        <p:nvSpPr>
          <p:cNvPr id="22" name="Google Shape;22;p2"/>
          <p:cNvSpPr txBox="1">
            <a:spLocks noGrp="1"/>
          </p:cNvSpPr>
          <p:nvPr>
            <p:ph type="body" idx="1"/>
          </p:nvPr>
        </p:nvSpPr>
        <p:spPr>
          <a:xfrm>
            <a:off x="609600" y="1935162"/>
            <a:ext cx="10972800" cy="4389300"/>
          </a:xfrm>
          <a:prstGeom prst="rect">
            <a:avLst/>
          </a:prstGeom>
          <a:noFill/>
          <a:ln>
            <a:noFill/>
          </a:ln>
        </p:spPr>
        <p:txBody>
          <a:bodyPr spcFirstLastPara="1" wrap="square" lIns="91425" tIns="45700" rIns="91425" bIns="45700" anchor="t" anchorCtr="0">
            <a:noAutofit/>
          </a:bodyPr>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pPr lvl="0"/>
            <a:r>
              <a:rPr lang="ar-SA"/>
              <a:t>انقر لتحرير أنماط نص الشكل الرئيسي</a:t>
            </a:r>
          </a:p>
        </p:txBody>
      </p:sp>
      <p:sp>
        <p:nvSpPr>
          <p:cNvPr id="23" name="Google Shape;23;p2"/>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4792929"/>
      </p:ext>
    </p:extLst>
  </p:cSld>
  <p:clrMapOvr>
    <a:masterClrMapping/>
  </p:clrMapOvr>
  <p:transition>
    <p:push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ar-SA"/>
              <a:t>انقر لتحرير نمط عنوان الشكل الرئيسي</a:t>
            </a:r>
            <a:endParaRPr/>
          </a:p>
        </p:txBody>
      </p:sp>
      <p:sp>
        <p:nvSpPr>
          <p:cNvPr id="28" name="Google Shape;28;p3"/>
          <p:cNvSpPr txBox="1">
            <a:spLocks noGrp="1"/>
          </p:cNvSpPr>
          <p:nvPr>
            <p:ph type="dt" idx="10"/>
          </p:nvPr>
        </p:nvSpPr>
        <p:spPr>
          <a:xfrm>
            <a:off x="609600" y="6356350"/>
            <a:ext cx="28448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sz="1200">
                <a:solidFill>
                  <a:srgbClr val="045C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3556000" y="6356350"/>
            <a:ext cx="4470400" cy="3651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0566400" y="6356350"/>
            <a:ext cx="1016000" cy="3651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45C75"/>
              </a:buClr>
              <a:buSzPts val="1200"/>
              <a:buFont typeface="Constantia"/>
              <a:buNone/>
              <a:defRPr sz="1200" b="0" i="0" u="none">
                <a:solidFill>
                  <a:srgbClr val="045C75"/>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83198492"/>
      </p:ext>
    </p:extLst>
  </p:cSld>
  <p:clrMapOvr>
    <a:masterClrMapping/>
  </p:clrMapOvr>
  <p:transition>
    <p:push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a:p>
        </p:txBody>
      </p:sp>
      <p:sp>
        <p:nvSpPr>
          <p:cNvPr id="3" name="Content Placeholder 2"/>
          <p:cNvSpPr>
            <a:spLocks noGrp="1"/>
          </p:cNvSpPr>
          <p:nvPr>
            <p:ph sz="half" idx="1"/>
          </p:nvPr>
        </p:nvSpPr>
        <p:spPr>
          <a:xfrm>
            <a:off x="685803" y="530352"/>
            <a:ext cx="5242560" cy="4389120"/>
          </a:xfrm>
        </p:spPr>
        <p:txBody>
          <a:bodyPr/>
          <a:lstStyle>
            <a:lvl1pPr>
              <a:defRPr sz="2631"/>
            </a:lvl1pPr>
            <a:lvl2pPr>
              <a:defRPr sz="2177"/>
            </a:lvl2pPr>
            <a:lvl3pPr>
              <a:defRPr sz="1996"/>
            </a:lvl3pPr>
            <a:lvl4pPr>
              <a:defRPr sz="1814"/>
            </a:lvl4pPr>
            <a:lvl5pPr>
              <a:defRPr sz="1814"/>
            </a:lvl5pPr>
            <a:extLs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340480" y="530352"/>
            <a:ext cx="5242560" cy="4389120"/>
          </a:xfrm>
        </p:spPr>
        <p:txBody>
          <a:bodyPr/>
          <a:lstStyle>
            <a:lvl1pPr>
              <a:defRPr sz="2631"/>
            </a:lvl1pPr>
            <a:lvl2pPr>
              <a:defRPr sz="2177"/>
            </a:lvl2pPr>
            <a:lvl3pPr>
              <a:defRPr sz="1996"/>
            </a:lvl3pPr>
            <a:lvl4pPr>
              <a:defRPr sz="1814"/>
            </a:lvl4pPr>
            <a:lvl5pPr>
              <a:defRPr sz="1814"/>
            </a:lvl5pPr>
            <a:extLs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24">
            <a:extLst>
              <a:ext uri="{FF2B5EF4-FFF2-40B4-BE49-F238E27FC236}">
                <a16:creationId xmlns:a16="http://schemas.microsoft.com/office/drawing/2014/main" id="{E2FEDF3F-051D-4EA9-AFAE-83C75997E247}"/>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071ABC28-5E3E-4011-81B3-2E59C8EB38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2E4109D-EAE2-42EA-BFA4-647459EC8912}"/>
              </a:ext>
            </a:extLst>
          </p:cNvPr>
          <p:cNvSpPr>
            <a:spLocks noGrp="1"/>
          </p:cNvSpPr>
          <p:nvPr>
            <p:ph type="sldNum" sz="quarter" idx="12"/>
          </p:nvPr>
        </p:nvSpPr>
        <p:spPr/>
        <p:txBody>
          <a:bodyPr/>
          <a:lstStyle>
            <a:lvl1pPr>
              <a:defRPr/>
            </a:lvl1pPr>
          </a:lstStyle>
          <a:p>
            <a:fld id="{27506E98-7427-4D0A-9ACB-9ADE6BA27ED2}" type="slidenum">
              <a:rPr lang="en-US" altLang="en-US"/>
              <a:pPr/>
              <a:t>‹#›</a:t>
            </a:fld>
            <a:endParaRPr lang="en-US" altLang="en-US"/>
          </a:p>
        </p:txBody>
      </p:sp>
    </p:spTree>
    <p:extLst>
      <p:ext uri="{BB962C8B-B14F-4D97-AF65-F5344CB8AC3E}">
        <p14:creationId xmlns:p14="http://schemas.microsoft.com/office/powerpoint/2010/main" val="60716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ar-SA"/>
              <a:t>انقر لتحرير نمط عنوان الشكل الرئيسي</a:t>
            </a:r>
            <a:endParaRPr lang="en-GB"/>
          </a:p>
        </p:txBody>
      </p:sp>
      <p:sp>
        <p:nvSpPr>
          <p:cNvPr id="3" name="Text Placeholder 2"/>
          <p:cNvSpPr>
            <a:spLocks noGrp="1"/>
          </p:cNvSpPr>
          <p:nvPr>
            <p:ph type="body" sz="half" idx="1"/>
          </p:nvPr>
        </p:nvSpPr>
        <p:spPr>
          <a:xfrm>
            <a:off x="402168" y="1676401"/>
            <a:ext cx="5592233" cy="44227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Content Placeholder 3"/>
          <p:cNvSpPr>
            <a:spLocks noGrp="1"/>
          </p:cNvSpPr>
          <p:nvPr>
            <p:ph sz="half" idx="2"/>
          </p:nvPr>
        </p:nvSpPr>
        <p:spPr>
          <a:xfrm>
            <a:off x="6197601" y="1676401"/>
            <a:ext cx="5592233" cy="44227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EFAC9"/>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EFAC9"/>
              </a:solidFill>
            </a:endParaRPr>
          </a:p>
        </p:txBody>
      </p:sp>
      <p:sp>
        <p:nvSpPr>
          <p:cNvPr id="7" name="Rectangle 6"/>
          <p:cNvSpPr>
            <a:spLocks noGrp="1" noChangeArrowheads="1"/>
          </p:cNvSpPr>
          <p:nvPr>
            <p:ph type="sldNum" sz="quarter" idx="12"/>
          </p:nvPr>
        </p:nvSpPr>
        <p:spPr/>
        <p:txBody>
          <a:bodyPr/>
          <a:lstStyle>
            <a:lvl1pPr>
              <a:defRPr/>
            </a:lvl1pPr>
          </a:lstStyle>
          <a:p>
            <a:fld id="{9951ACEF-2890-47E7-8E19-0787B715B600}" type="slidenum">
              <a:rPr lang="en-US" altLang="en-US">
                <a:solidFill>
                  <a:srgbClr val="FEFAC9"/>
                </a:solidFill>
              </a:rPr>
              <a:pPr/>
              <a:t>‹#›</a:t>
            </a:fld>
            <a:endParaRPr lang="en-US" altLang="en-US">
              <a:solidFill>
                <a:srgbClr val="FEFAC9"/>
              </a:solidFill>
            </a:endParaRPr>
          </a:p>
        </p:txBody>
      </p:sp>
    </p:spTree>
    <p:extLst>
      <p:ext uri="{BB962C8B-B14F-4D97-AF65-F5344CB8AC3E}">
        <p14:creationId xmlns:p14="http://schemas.microsoft.com/office/powerpoint/2010/main" val="320423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3886200"/>
            <a:ext cx="85344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828800" y="4267200"/>
            <a:ext cx="85344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609600" y="1981200"/>
            <a:ext cx="109728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8332265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2540000" y="5791200"/>
            <a:ext cx="90424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35799723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9373680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4766733" y="273051"/>
            <a:ext cx="6815667"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609601" y="1435102"/>
            <a:ext cx="4011084"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5579293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2389717" y="612775"/>
            <a:ext cx="7315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389717" y="5367338"/>
            <a:ext cx="7315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12419808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828800" y="2057400"/>
            <a:ext cx="85344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3048000" y="6281928"/>
            <a:ext cx="68072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3048000" y="6473952"/>
            <a:ext cx="68072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703443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6099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79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Lst>
  <p:transition>
    <p:fad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6367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p:fad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 Id="rId5" Type="http://schemas.openxmlformats.org/officeDocument/2006/relationships/image" Target="../media/image23.png"/><Relationship Id="rId4" Type="http://schemas.openxmlformats.org/officeDocument/2006/relationships/hyperlink" Target="http://video.google.com/videoplay?docid=4428696369865359959&amp;q=sea+stars&amp;pr=goog-sl&amp;hl=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9.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9.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0.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9.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0.xml"/><Relationship Id="rId5" Type="http://schemas.openxmlformats.org/officeDocument/2006/relationships/image" Target="../media/image57.pn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6F142428-4631-8BA0-AD16-4178D5F6706A}"/>
              </a:ext>
            </a:extLst>
          </p:cNvPr>
          <p:cNvSpPr>
            <a:spLocks noChangeArrowheads="1"/>
          </p:cNvSpPr>
          <p:nvPr/>
        </p:nvSpPr>
        <p:spPr bwMode="auto">
          <a:xfrm>
            <a:off x="838517" y="521654"/>
            <a:ext cx="10210800" cy="1479316"/>
          </a:xfrm>
          <a:prstGeom prst="rect">
            <a:avLst/>
          </a:prstGeom>
          <a:noFill/>
          <a:ln>
            <a:noFill/>
          </a:ln>
        </p:spPr>
        <p:txBody>
          <a:bodyPr wrap="square">
            <a:spAutoFit/>
          </a:bodyPr>
          <a:lstStyle>
            <a:lvl1pPr>
              <a:spcBef>
                <a:spcPct val="20000"/>
              </a:spcBef>
              <a:buClr>
                <a:srgbClr val="D1300D"/>
              </a:buClr>
              <a:buFont typeface="Times" panose="02020603050405020304" pitchFamily="18" charset="0"/>
              <a:buChar char="•"/>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BASRAH UNIVERSITY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Faculty of Education for Pure Sciences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Biology Department          </a:t>
            </a:r>
          </a:p>
          <a:p>
            <a:pPr marL="0" marR="0" lvl="0" indent="0" algn="ctr"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200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2025- 2026  </a:t>
            </a:r>
            <a:r>
              <a:rPr kumimoji="0" lang="en-US" altLang="en-US" sz="1350" b="0" i="0" u="none" strike="noStrike" kern="1200" cap="none" spc="0" normalizeH="0" baseline="0" noProof="0" dirty="0">
                <a:ln>
                  <a:noFill/>
                </a:ln>
                <a:solidFill>
                  <a:srgbClr val="002060"/>
                </a:solidFill>
                <a:effectLst/>
                <a:uLnTx/>
                <a:uFillTx/>
                <a:latin typeface="Arial Rounded MT Bold" panose="020F0704030504030204" pitchFamily="34" charset="0"/>
                <a:cs typeface="Calibri" panose="020F0502020204030204" pitchFamily="34" charset="0"/>
              </a:rPr>
              <a:t>        </a:t>
            </a:r>
          </a:p>
          <a:p>
            <a:pPr marL="0" marR="0" lvl="0" indent="0" algn="l" defTabSz="192881" rtl="0" eaLnBrk="1" fontAlgn="auto" latinLnBrk="0" hangingPunct="1">
              <a:lnSpc>
                <a:spcPct val="100000"/>
              </a:lnSpc>
              <a:spcBef>
                <a:spcPct val="0"/>
              </a:spcBef>
              <a:spcAft>
                <a:spcPts val="0"/>
              </a:spcAft>
              <a:buClrTx/>
              <a:buSzTx/>
              <a:buFont typeface="Times" panose="02020603050405020304" pitchFamily="18" charset="0"/>
              <a:buNone/>
              <a:tabLst/>
              <a:defRPr/>
            </a:pPr>
            <a:r>
              <a:rPr kumimoji="0" lang="en-US" altLang="en-US" sz="1013" b="1" i="0" u="none" strike="noStrike" kern="1200" cap="none" spc="0" normalizeH="0" baseline="0" noProof="0" dirty="0">
                <a:ln>
                  <a:noFill/>
                </a:ln>
                <a:solidFill>
                  <a:prstClr val="black"/>
                </a:solidFill>
                <a:effectLst/>
                <a:uLnTx/>
                <a:uFillTx/>
                <a:latin typeface="Arial Rounded MT Bold" panose="020F0704030504030204" pitchFamily="34" charset="0"/>
                <a:cs typeface="Calibri" panose="020F0502020204030204" pitchFamily="34" charset="0"/>
              </a:rPr>
              <a:t>                                             </a:t>
            </a:r>
          </a:p>
        </p:txBody>
      </p:sp>
      <p:pic>
        <p:nvPicPr>
          <p:cNvPr id="7171" name="Picture 1" descr="شعار">
            <a:extLst>
              <a:ext uri="{FF2B5EF4-FFF2-40B4-BE49-F238E27FC236}">
                <a16:creationId xmlns:a16="http://schemas.microsoft.com/office/drawing/2014/main" id="{C272B669-4EDB-7BDF-C0E3-C8004D6384A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819" y="765081"/>
            <a:ext cx="979275" cy="80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5127F46C-D790-E48E-5FCC-72252EEB2CB9}"/>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1716" y="826632"/>
            <a:ext cx="917601" cy="88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94BA07B-666A-B89D-F7A2-0F32823622AC}"/>
              </a:ext>
            </a:extLst>
          </p:cNvPr>
          <p:cNvSpPr txBox="1"/>
          <p:nvPr/>
        </p:nvSpPr>
        <p:spPr>
          <a:xfrm>
            <a:off x="2904712" y="5929554"/>
            <a:ext cx="5904656" cy="494687"/>
          </a:xfrm>
          <a:prstGeom prst="rect">
            <a:avLst/>
          </a:prstGeom>
          <a:noFill/>
        </p:spPr>
        <p:txBody>
          <a:bodyPr wrap="square">
            <a:spAutoFit/>
          </a:bodyPr>
          <a:lstStyle/>
          <a:p>
            <a:pPr marL="0" marR="0" lvl="0" indent="0" algn="ctr" defTabSz="192881" rtl="0" eaLnBrk="1" fontAlgn="auto" latinLnBrk="0" hangingPunct="1">
              <a:lnSpc>
                <a:spcPct val="150000"/>
              </a:lnSpc>
              <a:spcBef>
                <a:spcPct val="0"/>
              </a:spcBef>
              <a:spcAft>
                <a:spcPts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Rounded MT Bold" panose="020F0704030504030204" pitchFamily="34" charset="0"/>
                <a:ea typeface="+mn-ea"/>
                <a:cs typeface="Calibri" panose="020F0502020204030204" pitchFamily="34" charset="0"/>
              </a:rPr>
              <a:t> </a:t>
            </a:r>
            <a:r>
              <a:rPr kumimoji="0" lang="en-US" altLang="en-US" sz="2000" b="1" i="0" u="none" strike="noStrike" kern="1200" cap="none" spc="0" normalizeH="0" baseline="0" noProof="0" dirty="0">
                <a:ln>
                  <a:noFill/>
                </a:ln>
                <a:solidFill>
                  <a:schemeClr val="bg2">
                    <a:lumMod val="50000"/>
                  </a:schemeClr>
                </a:solidFill>
                <a:effectLst/>
                <a:uLnTx/>
                <a:uFillTx/>
                <a:latin typeface="Arial Rounded MT Bold" panose="020F0704030504030204" pitchFamily="34" charset="0"/>
                <a:ea typeface="+mn-ea"/>
                <a:cs typeface="Calibri" panose="020F0502020204030204" pitchFamily="34" charset="0"/>
              </a:rPr>
              <a:t>Presented By: Prof. Dr. Sabeeh H. AL-Mayah</a:t>
            </a:r>
          </a:p>
        </p:txBody>
      </p:sp>
      <p:sp>
        <p:nvSpPr>
          <p:cNvPr id="8" name="مربع نص 7">
            <a:extLst>
              <a:ext uri="{FF2B5EF4-FFF2-40B4-BE49-F238E27FC236}">
                <a16:creationId xmlns:a16="http://schemas.microsoft.com/office/drawing/2014/main" id="{8D417454-0850-FC99-296A-4CD516DEF70B}"/>
              </a:ext>
            </a:extLst>
          </p:cNvPr>
          <p:cNvSpPr txBox="1"/>
          <p:nvPr/>
        </p:nvSpPr>
        <p:spPr>
          <a:xfrm>
            <a:off x="2128921" y="1539305"/>
            <a:ext cx="70872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5400" b="0" i="0" u="none" strike="noStrike" kern="1200" cap="none" spc="0" normalizeH="0" baseline="0" noProof="0" dirty="0">
                <a:ln>
                  <a:noFill/>
                </a:ln>
                <a:solidFill>
                  <a:srgbClr val="FF3300"/>
                </a:solidFill>
                <a:effectLst/>
                <a:uLnTx/>
                <a:uFillTx/>
                <a:latin typeface="Myriad Web Pro"/>
                <a:ea typeface="+mn-ea"/>
                <a:cs typeface="+mn-cs"/>
              </a:rPr>
              <a:t>Phylum Echinodermata</a:t>
            </a:r>
            <a:endParaRPr kumimoji="0" lang="ar-IQ" sz="1800" b="0" i="0" u="none" strike="noStrike" kern="1200" cap="none" spc="0" normalizeH="0" baseline="0" noProof="0" dirty="0">
              <a:ln>
                <a:noFill/>
              </a:ln>
              <a:solidFill>
                <a:srgbClr val="0039A6"/>
              </a:solidFill>
              <a:effectLst/>
              <a:uLnTx/>
              <a:uFillTx/>
              <a:latin typeface="Myriad Web Pro"/>
              <a:ea typeface="+mn-ea"/>
              <a:cs typeface="+mn-cs"/>
            </a:endParaRPr>
          </a:p>
        </p:txBody>
      </p:sp>
      <p:pic>
        <p:nvPicPr>
          <p:cNvPr id="9" name="Picture 6" descr="I10-82-echinoderms">
            <a:extLst>
              <a:ext uri="{FF2B5EF4-FFF2-40B4-BE49-F238E27FC236}">
                <a16:creationId xmlns:a16="http://schemas.microsoft.com/office/drawing/2014/main" id="{A9183A03-73E8-8C30-75C6-1DB6A3E9C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433" y="2589755"/>
            <a:ext cx="6477000" cy="3491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brittle_star">
            <a:extLst>
              <a:ext uri="{FF2B5EF4-FFF2-40B4-BE49-F238E27FC236}">
                <a16:creationId xmlns:a16="http://schemas.microsoft.com/office/drawing/2014/main" id="{31809952-15B3-76B5-AC26-B02C379A5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2732" y="2540287"/>
            <a:ext cx="2924026" cy="1795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chinoderm asteroidia- sea star">
            <a:extLst>
              <a:ext uri="{FF2B5EF4-FFF2-40B4-BE49-F238E27FC236}">
                <a16:creationId xmlns:a16="http://schemas.microsoft.com/office/drawing/2014/main" id="{A84B7FE9-E5AB-D7FF-EAA3-F8B93269FD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752775" y="3744044"/>
            <a:ext cx="1647282" cy="292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9944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to="" calcmode="lin" valueType="num">
                                      <p:cBhvr>
                                        <p:cTn id="1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ea_star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56364"/>
            <a:ext cx="54864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tube_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7183"/>
            <a:ext cx="5105400" cy="206968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2446422" y="248364"/>
            <a:ext cx="8229600" cy="675994"/>
          </a:xfrm>
        </p:spPr>
        <p:txBody>
          <a:bodyPr/>
          <a:lstStyle/>
          <a:p>
            <a:r>
              <a:rPr lang="en-US" altLang="en-US" dirty="0">
                <a:solidFill>
                  <a:schemeClr val="accent2"/>
                </a:solidFill>
              </a:rPr>
              <a:t>Water vascular system</a:t>
            </a:r>
          </a:p>
        </p:txBody>
      </p:sp>
      <p:sp>
        <p:nvSpPr>
          <p:cNvPr id="5123" name="Rectangle 3"/>
          <p:cNvSpPr>
            <a:spLocks noGrp="1" noChangeArrowheads="1"/>
          </p:cNvSpPr>
          <p:nvPr>
            <p:ph type="body" idx="1"/>
          </p:nvPr>
        </p:nvSpPr>
        <p:spPr>
          <a:xfrm>
            <a:off x="385011" y="5451620"/>
            <a:ext cx="9922041" cy="941098"/>
          </a:xfrm>
        </p:spPr>
        <p:txBody>
          <a:bodyPr/>
          <a:lstStyle/>
          <a:p>
            <a:pPr>
              <a:lnSpc>
                <a:spcPct val="90000"/>
              </a:lnSpc>
            </a:pPr>
            <a:r>
              <a:rPr lang="en-US" altLang="en-US" dirty="0">
                <a:solidFill>
                  <a:srgbClr val="FF0000"/>
                </a:solidFill>
                <a:hlinkClick r:id="rId4">
                  <a:extLst>
                    <a:ext uri="{A12FA001-AC4F-418D-AE19-62706E023703}">
                      <ahyp:hlinkClr xmlns:ahyp="http://schemas.microsoft.com/office/drawing/2018/hyperlinkcolor" val="tx"/>
                    </a:ext>
                  </a:extLst>
                </a:hlinkClick>
              </a:rPr>
              <a:t>Locomotion</a:t>
            </a:r>
            <a:r>
              <a:rPr lang="en-US" altLang="en-US" dirty="0">
                <a:solidFill>
                  <a:srgbClr val="FF0000"/>
                </a:solidFill>
              </a:rPr>
              <a:t>      </a:t>
            </a:r>
          </a:p>
          <a:p>
            <a:pPr>
              <a:lnSpc>
                <a:spcPct val="90000"/>
              </a:lnSpc>
            </a:pPr>
            <a:r>
              <a:rPr lang="en-US" altLang="en-US" dirty="0">
                <a:solidFill>
                  <a:srgbClr val="FF0000"/>
                </a:solidFill>
              </a:rPr>
              <a:t>Sensory function</a:t>
            </a:r>
          </a:p>
          <a:p>
            <a:pPr marL="120015" indent="0">
              <a:lnSpc>
                <a:spcPct val="90000"/>
              </a:lnSpc>
              <a:buNone/>
            </a:pPr>
            <a:r>
              <a:rPr lang="en-US" altLang="en-US" dirty="0">
                <a:solidFill>
                  <a:srgbClr val="FF6600"/>
                </a:solidFill>
              </a:rPr>
              <a:t>                                                                </a:t>
            </a:r>
            <a:endParaRPr lang="en-US" altLang="en-US" dirty="0">
              <a:solidFill>
                <a:schemeClr val="bg2"/>
              </a:solidFill>
            </a:endParaRPr>
          </a:p>
          <a:p>
            <a:pPr>
              <a:lnSpc>
                <a:spcPct val="90000"/>
              </a:lnSpc>
            </a:pPr>
            <a:endParaRPr lang="en-US" altLang="en-US" dirty="0">
              <a:solidFill>
                <a:srgbClr val="FF6600"/>
              </a:solidFill>
            </a:endParaRPr>
          </a:p>
        </p:txBody>
      </p:sp>
      <p:sp>
        <p:nvSpPr>
          <p:cNvPr id="5126" name="Text Box 6"/>
          <p:cNvSpPr txBox="1">
            <a:spLocks noChangeArrowheads="1"/>
          </p:cNvSpPr>
          <p:nvPr/>
        </p:nvSpPr>
        <p:spPr bwMode="auto">
          <a:xfrm>
            <a:off x="2193926" y="2322514"/>
            <a:ext cx="38258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a:ln>
                <a:noFill/>
              </a:ln>
              <a:solidFill>
                <a:srgbClr val="0039A6"/>
              </a:solidFill>
              <a:effectLst/>
              <a:uLnTx/>
              <a:uFillTx/>
              <a:latin typeface="Myriad Web Pro"/>
              <a:ea typeface="+mn-ea"/>
              <a:cs typeface="+mn-cs"/>
            </a:endParaRPr>
          </a:p>
        </p:txBody>
      </p:sp>
      <p:sp>
        <p:nvSpPr>
          <p:cNvPr id="5127" name="Text Box 7"/>
          <p:cNvSpPr txBox="1">
            <a:spLocks noChangeArrowheads="1"/>
          </p:cNvSpPr>
          <p:nvPr/>
        </p:nvSpPr>
        <p:spPr bwMode="auto">
          <a:xfrm>
            <a:off x="487279" y="1131792"/>
            <a:ext cx="5570622"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200" b="0" i="0" u="none" strike="noStrike" kern="1200" cap="none" spc="0" normalizeH="0" baseline="0" noProof="0" dirty="0">
                <a:ln>
                  <a:noFill/>
                </a:ln>
                <a:solidFill>
                  <a:srgbClr val="002060"/>
                </a:solidFill>
                <a:effectLst/>
                <a:uLnTx/>
                <a:uFillTx/>
                <a:latin typeface="Myriad Web Pro"/>
                <a:ea typeface="+mn-ea"/>
                <a:cs typeface="+mn-cs"/>
              </a:rPr>
              <a:t>Attachment  </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002060"/>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002060"/>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002060"/>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CC0099"/>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CC0099"/>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200" b="0" i="0" u="none" strike="noStrike" kern="1200" cap="none" spc="0" normalizeH="0" baseline="0" noProof="0" dirty="0">
              <a:ln>
                <a:noFill/>
              </a:ln>
              <a:solidFill>
                <a:srgbClr val="CC0099"/>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chemeClr val="bg1"/>
                </a:solidFill>
                <a:effectLst/>
                <a:uLnTx/>
                <a:uFillTx/>
                <a:latin typeface="Myriad Web Pro"/>
                <a:ea typeface="+mn-ea"/>
                <a:cs typeface="+mn-cs"/>
              </a:rPr>
              <a:t>Also permit exchange of respiratory gases and nitrogenous waste </a:t>
            </a:r>
            <a:endParaRPr kumimoji="0" lang="en-US" altLang="en-US" sz="3200" b="0" i="0" u="none" strike="noStrike" kern="1200" cap="none" spc="0" normalizeH="0" baseline="0" noProof="0" dirty="0">
              <a:ln>
                <a:noFill/>
              </a:ln>
              <a:solidFill>
                <a:schemeClr val="bg1"/>
              </a:solidFill>
              <a:effectLst/>
              <a:uLnTx/>
              <a:uFillTx/>
              <a:latin typeface="Myriad Web Pro"/>
              <a:ea typeface="+mn-ea"/>
              <a:cs typeface="+mn-cs"/>
            </a:endParaRPr>
          </a:p>
        </p:txBody>
      </p:sp>
      <p:pic>
        <p:nvPicPr>
          <p:cNvPr id="5129" name="Picture 9" descr="seastr fee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399"/>
            <a:ext cx="5105400" cy="1852863"/>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7102643" y="935831"/>
            <a:ext cx="2017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200" b="0" i="0" u="none" strike="noStrike" kern="1200" cap="none" spc="0" normalizeH="0" baseline="0" noProof="0" dirty="0">
                <a:ln>
                  <a:noFill/>
                </a:ln>
                <a:solidFill>
                  <a:srgbClr val="00CC00"/>
                </a:solidFill>
                <a:effectLst/>
                <a:uLnTx/>
                <a:uFillTx/>
                <a:latin typeface="Myriad Web Pro"/>
                <a:ea typeface="+mn-ea"/>
                <a:cs typeface="+mn-cs"/>
              </a:rPr>
              <a:t>  Feeding</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to="" calcmode="lin" valueType="num">
                                      <p:cBhvr>
                                        <p:cTn id="12" dur="1" fill="hold"/>
                                        <p:tgtEl>
                                          <p:spTgt spid="512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 to="" calcmode="lin" valueType="num">
                                      <p:cBhvr>
                                        <p:cTn id="17" dur="1" fill="hold"/>
                                        <p:tgtEl>
                                          <p:spTgt spid="5127"/>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5128">
                                            <p:txEl>
                                              <p:pRg st="0" end="0"/>
                                            </p:txEl>
                                          </p:spTgt>
                                        </p:tgtEl>
                                        <p:attrNameLst>
                                          <p:attrName>style.visibility</p:attrName>
                                        </p:attrNameLst>
                                      </p:cBhvr>
                                      <p:to>
                                        <p:strVal val="visible"/>
                                      </p:to>
                                    </p:set>
                                    <p:anim to="" calcmode="lin" valueType="num">
                                      <p:cBhvr>
                                        <p:cTn id="22" dur="1" fill="hold"/>
                                        <p:tgtEl>
                                          <p:spTgt spid="5128">
                                            <p:txEl>
                                              <p:pRg st="0" end="0"/>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 to="" calcmode="lin" valueType="num">
                                      <p:cBhvr>
                                        <p:cTn id="27" dur="1" fill="hold"/>
                                        <p:tgtEl>
                                          <p:spTgt spid="5125"/>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5123">
                                            <p:txEl>
                                              <p:pRg st="0" end="0"/>
                                            </p:txEl>
                                          </p:spTgt>
                                        </p:tgtEl>
                                        <p:attrNameLst>
                                          <p:attrName>style.visibility</p:attrName>
                                        </p:attrNameLst>
                                      </p:cBhvr>
                                      <p:to>
                                        <p:strVal val="visible"/>
                                      </p:to>
                                    </p:set>
                                    <p:anim to="" calcmode="lin" valueType="num">
                                      <p:cBhvr>
                                        <p:cTn id="32" dur="1" fill="hold"/>
                                        <p:tgtEl>
                                          <p:spTgt spid="5123">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123">
                                            <p:txEl>
                                              <p:pRg st="1" end="1"/>
                                            </p:txEl>
                                          </p:spTgt>
                                        </p:tgtEl>
                                        <p:attrNameLst>
                                          <p:attrName>style.visibility</p:attrName>
                                        </p:attrNameLst>
                                      </p:cBhvr>
                                      <p:to>
                                        <p:strVal val="visible"/>
                                      </p:to>
                                    </p:set>
                                    <p:anim to="" calcmode="lin" valueType="num">
                                      <p:cBhvr>
                                        <p:cTn id="37" dur="1" fill="hold"/>
                                        <p:tgtEl>
                                          <p:spTgt spid="5123">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123">
                                            <p:txEl>
                                              <p:pRg st="2" end="2"/>
                                            </p:txEl>
                                          </p:spTgt>
                                        </p:tgtEl>
                                        <p:attrNameLst>
                                          <p:attrName>style.visibility</p:attrName>
                                        </p:attrNameLst>
                                      </p:cBhvr>
                                      <p:to>
                                        <p:strVal val="visible"/>
                                      </p:to>
                                    </p:set>
                                    <p:anim to="" calcmode="lin" valueType="num">
                                      <p:cBhvr>
                                        <p:cTn id="42" dur="1" fill="hold"/>
                                        <p:tgtEl>
                                          <p:spTgt spid="512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1363" y="403653"/>
            <a:ext cx="6096000" cy="675503"/>
          </a:xfrm>
          <a:noFill/>
          <a:ln/>
        </p:spPr>
        <p:txBody>
          <a:bodyPr spcFirstLastPara="1" wrap="square" lIns="92075" tIns="46038" rIns="92075" bIns="46038" anchor="b" anchorCtr="0">
            <a:noAutofit/>
          </a:bodyPr>
          <a:lstStyle/>
          <a:p>
            <a:r>
              <a:rPr lang="en-US" altLang="en-US" dirty="0"/>
              <a:t>Nervous system</a:t>
            </a:r>
          </a:p>
        </p:txBody>
      </p:sp>
      <p:sp>
        <p:nvSpPr>
          <p:cNvPr id="35843" name="Rectangle 3"/>
          <p:cNvSpPr>
            <a:spLocks noGrp="1" noChangeArrowheads="1"/>
          </p:cNvSpPr>
          <p:nvPr>
            <p:ph type="body" idx="1"/>
          </p:nvPr>
        </p:nvSpPr>
        <p:spPr>
          <a:xfrm>
            <a:off x="425116" y="1166018"/>
            <a:ext cx="6505073" cy="5210719"/>
          </a:xfrm>
          <a:noFill/>
          <a:ln/>
        </p:spPr>
        <p:txBody>
          <a:bodyPr spcFirstLastPara="1" wrap="square" lIns="92075" tIns="46038" rIns="92075" bIns="46038" anchor="t" anchorCtr="0">
            <a:noAutofit/>
          </a:bodyPr>
          <a:lstStyle/>
          <a:p>
            <a:r>
              <a:rPr lang="en-US" altLang="en-US" dirty="0">
                <a:solidFill>
                  <a:srgbClr val="CC0099"/>
                </a:solidFill>
              </a:rPr>
              <a:t>Echinoderms have a diffuse nervous system with no “brain”</a:t>
            </a:r>
          </a:p>
          <a:p>
            <a:r>
              <a:rPr lang="en-US" altLang="en-US" dirty="0">
                <a:solidFill>
                  <a:srgbClr val="FF6600"/>
                </a:solidFill>
              </a:rPr>
              <a:t>Nerve ring that encircles the mouth</a:t>
            </a:r>
          </a:p>
          <a:p>
            <a:r>
              <a:rPr lang="en-US" altLang="en-US" dirty="0">
                <a:solidFill>
                  <a:srgbClr val="00CC00"/>
                </a:solidFill>
              </a:rPr>
              <a:t>Radial nerves that extend to each arm</a:t>
            </a:r>
          </a:p>
          <a:p>
            <a:r>
              <a:rPr lang="en-US" altLang="en-US" dirty="0">
                <a:solidFill>
                  <a:srgbClr val="00CC00"/>
                </a:solidFill>
              </a:rPr>
              <a:t>Coordinate the functions of tube feet</a:t>
            </a:r>
          </a:p>
          <a:p>
            <a:r>
              <a:rPr lang="en-US" altLang="en-US" dirty="0">
                <a:solidFill>
                  <a:srgbClr val="CC0099"/>
                </a:solidFill>
              </a:rPr>
              <a:t>Nerve net that coordinates the function of the body wall</a:t>
            </a:r>
          </a:p>
        </p:txBody>
      </p:sp>
      <p:pic>
        <p:nvPicPr>
          <p:cNvPr id="2" name="Picture 6" descr="SeaStarAnatomy-L">
            <a:extLst>
              <a:ext uri="{FF2B5EF4-FFF2-40B4-BE49-F238E27FC236}">
                <a16:creationId xmlns:a16="http://schemas.microsoft.com/office/drawing/2014/main" id="{0CA3CDFA-056B-504B-6D67-292F06A81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89" y="1394253"/>
            <a:ext cx="4467820" cy="4509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84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to="" calcmode="lin" valueType="num">
                                      <p:cBhvr>
                                        <p:cTn id="7" dur="1" fill="hold"/>
                                        <p:tgtEl>
                                          <p:spTgt spid="358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 to="" calcmode="lin" valueType="num">
                                      <p:cBhvr>
                                        <p:cTn id="12" dur="1" fill="hold"/>
                                        <p:tgtEl>
                                          <p:spTgt spid="358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 to="" calcmode="lin" valueType="num">
                                      <p:cBhvr>
                                        <p:cTn id="17" dur="1" fill="hold"/>
                                        <p:tgtEl>
                                          <p:spTgt spid="358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 to="" calcmode="lin" valueType="num">
                                      <p:cBhvr>
                                        <p:cTn id="22" dur="1" fill="hold"/>
                                        <p:tgtEl>
                                          <p:spTgt spid="35843">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to="" calcmode="lin" valueType="num">
                                      <p:cBhvr>
                                        <p:cTn id="27" dur="1" fill="hold"/>
                                        <p:tgtEl>
                                          <p:spTgt spid="3584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DB8DEE01-B7B1-1606-B2EC-A51F1B2EF999}"/>
              </a:ext>
            </a:extLst>
          </p:cNvPr>
          <p:cNvPicPr>
            <a:picLocks noChangeAspect="1"/>
          </p:cNvPicPr>
          <p:nvPr/>
        </p:nvPicPr>
        <p:blipFill>
          <a:blip r:embed="rId2"/>
          <a:stretch>
            <a:fillRect/>
          </a:stretch>
        </p:blipFill>
        <p:spPr>
          <a:xfrm>
            <a:off x="1502979" y="809625"/>
            <a:ext cx="9059918" cy="5238750"/>
          </a:xfrm>
          <a:prstGeom prst="rect">
            <a:avLst/>
          </a:prstGeom>
        </p:spPr>
      </p:pic>
    </p:spTree>
    <p:extLst>
      <p:ext uri="{BB962C8B-B14F-4D97-AF65-F5344CB8AC3E}">
        <p14:creationId xmlns:p14="http://schemas.microsoft.com/office/powerpoint/2010/main" val="3369847716"/>
      </p:ext>
    </p:extLst>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seasta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67326" y="601579"/>
            <a:ext cx="9906000" cy="5622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905F9-991A-F79A-1FC8-1F56A94A1CE0}"/>
            </a:ext>
          </a:extLst>
        </p:cNvPr>
        <p:cNvGrpSpPr/>
        <p:nvPr/>
      </p:nvGrpSpPr>
      <p:grpSpPr>
        <a:xfrm>
          <a:off x="0" y="0"/>
          <a:ext cx="0" cy="0"/>
          <a:chOff x="0" y="0"/>
          <a:chExt cx="0" cy="0"/>
        </a:xfrm>
      </p:grpSpPr>
      <p:sp>
        <p:nvSpPr>
          <p:cNvPr id="73730" name="Rectangle 2">
            <a:extLst>
              <a:ext uri="{FF2B5EF4-FFF2-40B4-BE49-F238E27FC236}">
                <a16:creationId xmlns:a16="http://schemas.microsoft.com/office/drawing/2014/main" id="{EA478348-E5B0-6BE7-F947-530778C6C8C6}"/>
              </a:ext>
            </a:extLst>
          </p:cNvPr>
          <p:cNvSpPr>
            <a:spLocks noGrp="1" noChangeArrowheads="1"/>
          </p:cNvSpPr>
          <p:nvPr>
            <p:ph type="title"/>
          </p:nvPr>
        </p:nvSpPr>
        <p:spPr>
          <a:xfrm>
            <a:off x="625641" y="405824"/>
            <a:ext cx="4347411" cy="511248"/>
          </a:xfrm>
        </p:spPr>
        <p:txBody>
          <a:bodyPr/>
          <a:lstStyle/>
          <a:p>
            <a:r>
              <a:rPr lang="en-US" altLang="en-US" dirty="0"/>
              <a:t>Class 1  Asteroidea</a:t>
            </a:r>
          </a:p>
        </p:txBody>
      </p:sp>
      <p:sp>
        <p:nvSpPr>
          <p:cNvPr id="73731" name="Rectangle 3">
            <a:extLst>
              <a:ext uri="{FF2B5EF4-FFF2-40B4-BE49-F238E27FC236}">
                <a16:creationId xmlns:a16="http://schemas.microsoft.com/office/drawing/2014/main" id="{1B0FB770-DBFC-B758-1E77-1248186E9A7B}"/>
              </a:ext>
            </a:extLst>
          </p:cNvPr>
          <p:cNvSpPr>
            <a:spLocks noGrp="1" noChangeArrowheads="1"/>
          </p:cNvSpPr>
          <p:nvPr>
            <p:ph type="body" idx="1"/>
          </p:nvPr>
        </p:nvSpPr>
        <p:spPr>
          <a:xfrm>
            <a:off x="513346" y="917071"/>
            <a:ext cx="6252411" cy="5535105"/>
          </a:xfrm>
        </p:spPr>
        <p:txBody>
          <a:bodyPr/>
          <a:lstStyle/>
          <a:p>
            <a:r>
              <a:rPr lang="en-US" altLang="en-US" sz="2800" dirty="0">
                <a:solidFill>
                  <a:schemeClr val="bg2">
                    <a:lumMod val="50000"/>
                  </a:schemeClr>
                </a:solidFill>
              </a:rPr>
              <a:t>Sea stars </a:t>
            </a:r>
          </a:p>
          <a:p>
            <a:r>
              <a:rPr lang="en-US" altLang="en-US" sz="2800" dirty="0">
                <a:solidFill>
                  <a:schemeClr val="bg2">
                    <a:lumMod val="50000"/>
                  </a:schemeClr>
                </a:solidFill>
              </a:rPr>
              <a:t>Arms 5 or more and not Sharply marked off from the central disc.</a:t>
            </a:r>
          </a:p>
          <a:p>
            <a:r>
              <a:rPr lang="en-US" altLang="en-US" sz="2800" dirty="0">
                <a:solidFill>
                  <a:schemeClr val="bg2">
                    <a:lumMod val="50000"/>
                  </a:schemeClr>
                </a:solidFill>
              </a:rPr>
              <a:t>Tube feet in orally placed ambulacral grooves; with sucker.</a:t>
            </a:r>
          </a:p>
          <a:p>
            <a:r>
              <a:rPr lang="en-US" altLang="en-US" sz="2800" dirty="0">
                <a:solidFill>
                  <a:schemeClr val="bg2">
                    <a:lumMod val="50000"/>
                  </a:schemeClr>
                </a:solidFill>
              </a:rPr>
              <a:t>Anus and madreporite aboral.</a:t>
            </a:r>
          </a:p>
          <a:p>
            <a:r>
              <a:rPr lang="en-US" altLang="en-US" sz="2800" dirty="0">
                <a:solidFill>
                  <a:schemeClr val="bg2">
                    <a:lumMod val="50000"/>
                  </a:schemeClr>
                </a:solidFill>
              </a:rPr>
              <a:t>Pedicellariae present.</a:t>
            </a:r>
          </a:p>
          <a:p>
            <a:r>
              <a:rPr lang="en-US" altLang="en-US" sz="2800" dirty="0">
                <a:solidFill>
                  <a:schemeClr val="bg2">
                    <a:lumMod val="50000"/>
                  </a:schemeClr>
                </a:solidFill>
              </a:rPr>
              <a:t>Free living, Slow-creeping, predaceous and scavengerous.</a:t>
            </a:r>
          </a:p>
          <a:p>
            <a:r>
              <a:rPr lang="en-US" altLang="en-US" sz="2800" dirty="0">
                <a:solidFill>
                  <a:schemeClr val="bg2">
                    <a:lumMod val="50000"/>
                  </a:schemeClr>
                </a:solidFill>
              </a:rPr>
              <a:t>Ex. </a:t>
            </a:r>
            <a:r>
              <a:rPr lang="en-US" altLang="en-US" sz="2800" i="1" dirty="0">
                <a:solidFill>
                  <a:schemeClr val="bg2">
                    <a:lumMod val="50000"/>
                  </a:schemeClr>
                </a:solidFill>
              </a:rPr>
              <a:t>Asterias</a:t>
            </a:r>
            <a:r>
              <a:rPr lang="en-US" altLang="en-US" sz="2800" dirty="0">
                <a:solidFill>
                  <a:schemeClr val="bg2">
                    <a:lumMod val="50000"/>
                  </a:schemeClr>
                </a:solidFill>
              </a:rPr>
              <a:t>, </a:t>
            </a:r>
            <a:r>
              <a:rPr lang="en-US" altLang="en-US" sz="2800" i="1" dirty="0">
                <a:solidFill>
                  <a:schemeClr val="bg2">
                    <a:lumMod val="50000"/>
                  </a:schemeClr>
                </a:solidFill>
              </a:rPr>
              <a:t>Asterina</a:t>
            </a:r>
            <a:r>
              <a:rPr lang="en-US" altLang="en-US" sz="2800" dirty="0">
                <a:solidFill>
                  <a:schemeClr val="bg2">
                    <a:lumMod val="50000"/>
                  </a:schemeClr>
                </a:solidFill>
              </a:rPr>
              <a:t> and </a:t>
            </a:r>
            <a:r>
              <a:rPr lang="en-US" altLang="en-US" sz="2800" i="1" dirty="0">
                <a:solidFill>
                  <a:schemeClr val="bg2">
                    <a:lumMod val="50000"/>
                  </a:schemeClr>
                </a:solidFill>
              </a:rPr>
              <a:t>Solaster</a:t>
            </a:r>
            <a:r>
              <a:rPr lang="en-US" altLang="en-US" sz="2800" dirty="0">
                <a:solidFill>
                  <a:schemeClr val="bg2">
                    <a:lumMod val="50000"/>
                  </a:schemeClr>
                </a:solidFill>
              </a:rPr>
              <a:t>.  </a:t>
            </a:r>
          </a:p>
          <a:p>
            <a:endParaRPr lang="en-US" altLang="en-US" dirty="0">
              <a:solidFill>
                <a:srgbClr val="FFFF00"/>
              </a:solidFill>
            </a:endParaRPr>
          </a:p>
        </p:txBody>
      </p:sp>
      <p:sp>
        <p:nvSpPr>
          <p:cNvPr id="73735" name="Text Box 7">
            <a:extLst>
              <a:ext uri="{FF2B5EF4-FFF2-40B4-BE49-F238E27FC236}">
                <a16:creationId xmlns:a16="http://schemas.microsoft.com/office/drawing/2014/main" id="{F0A4E9A8-97EC-2587-0D72-EFAA05DB8B8D}"/>
              </a:ext>
            </a:extLst>
          </p:cNvPr>
          <p:cNvSpPr txBox="1">
            <a:spLocks noChangeArrowheads="1"/>
          </p:cNvSpPr>
          <p:nvPr/>
        </p:nvSpPr>
        <p:spPr bwMode="auto">
          <a:xfrm>
            <a:off x="2438400" y="5257800"/>
            <a:ext cx="3898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20000"/>
              </a:spcBef>
              <a:spcAft>
                <a:spcPts val="0"/>
              </a:spcAft>
              <a:buClrTx/>
              <a:buSzTx/>
              <a:buFontTx/>
              <a:buChar char="•"/>
              <a:tabLst/>
              <a:defRPr/>
            </a:pPr>
            <a:endParaRPr kumimoji="0" lang="en-US" altLang="en-US" sz="3200" b="0" i="0" u="none" strike="noStrike" kern="1200" cap="none" spc="0" normalizeH="0" baseline="0" noProof="0">
              <a:ln>
                <a:noFill/>
              </a:ln>
              <a:solidFill>
                <a:srgbClr val="FFFF00"/>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39A6"/>
              </a:solidFill>
              <a:effectLst/>
              <a:uLnTx/>
              <a:uFillTx/>
              <a:latin typeface="Myriad Web Pro"/>
              <a:ea typeface="+mn-ea"/>
              <a:cs typeface="+mn-cs"/>
            </a:endParaRPr>
          </a:p>
        </p:txBody>
      </p:sp>
      <p:pic>
        <p:nvPicPr>
          <p:cNvPr id="2" name="Picture 5" descr="Orange%20Sea%20Star">
            <a:extLst>
              <a:ext uri="{FF2B5EF4-FFF2-40B4-BE49-F238E27FC236}">
                <a16:creationId xmlns:a16="http://schemas.microsoft.com/office/drawing/2014/main" id="{15AEA58F-A891-7D0A-1705-5E309C8EB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5758" y="582145"/>
            <a:ext cx="4800600" cy="2578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eastarochrestar-0696-grass">
            <a:extLst>
              <a:ext uri="{FF2B5EF4-FFF2-40B4-BE49-F238E27FC236}">
                <a16:creationId xmlns:a16="http://schemas.microsoft.com/office/drawing/2014/main" id="{27DAC6F5-F512-42B1-8A46-31EA64072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758" y="3360821"/>
            <a:ext cx="4800600" cy="299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11092"/>
      </p:ext>
    </p:ext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569322" y="408154"/>
            <a:ext cx="8229600" cy="571057"/>
          </a:xfrm>
        </p:spPr>
        <p:txBody>
          <a:bodyPr/>
          <a:lstStyle/>
          <a:p>
            <a:pPr algn="l"/>
            <a:r>
              <a:rPr lang="en-US" altLang="en-US" dirty="0"/>
              <a:t>Sea Star</a:t>
            </a:r>
          </a:p>
        </p:txBody>
      </p:sp>
      <p:pic>
        <p:nvPicPr>
          <p:cNvPr id="123911" name="Picture 7" descr="Sea%20Star,%20Palau,%20Micron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0720" y="273790"/>
            <a:ext cx="5951019" cy="3429000"/>
          </a:xfrm>
          <a:prstGeom prst="rect">
            <a:avLst/>
          </a:prstGeom>
          <a:noFill/>
          <a:extLst>
            <a:ext uri="{909E8E84-426E-40DD-AFC4-6F175D3DCCD1}">
              <a14:hiddenFill xmlns:a14="http://schemas.microsoft.com/office/drawing/2010/main">
                <a:solidFill>
                  <a:srgbClr val="FFFFFF"/>
                </a:solidFill>
              </a14:hiddenFill>
            </a:ext>
          </a:extLst>
        </p:spPr>
      </p:pic>
      <p:sp>
        <p:nvSpPr>
          <p:cNvPr id="123907" name="Rectangle 3"/>
          <p:cNvSpPr>
            <a:spLocks noGrp="1" noChangeArrowheads="1"/>
          </p:cNvSpPr>
          <p:nvPr>
            <p:ph type="body" idx="1"/>
          </p:nvPr>
        </p:nvSpPr>
        <p:spPr>
          <a:xfrm>
            <a:off x="506909" y="852730"/>
            <a:ext cx="3382447" cy="1219200"/>
          </a:xfrm>
        </p:spPr>
        <p:txBody>
          <a:bodyPr/>
          <a:lstStyle/>
          <a:p>
            <a:pPr>
              <a:buNone/>
            </a:pPr>
            <a:r>
              <a:rPr lang="en-US" altLang="en-US" dirty="0">
                <a:solidFill>
                  <a:srgbClr val="CC0099"/>
                </a:solidFill>
              </a:rPr>
              <a:t>Various</a:t>
            </a:r>
            <a:r>
              <a:rPr lang="en-US" altLang="en-US" dirty="0">
                <a:solidFill>
                  <a:srgbClr val="00CC00"/>
                </a:solidFill>
              </a:rPr>
              <a:t> </a:t>
            </a:r>
            <a:r>
              <a:rPr lang="en-US" altLang="en-US" dirty="0">
                <a:solidFill>
                  <a:srgbClr val="FF6600"/>
                </a:solidFill>
              </a:rPr>
              <a:t>colors</a:t>
            </a:r>
          </a:p>
          <a:p>
            <a:pPr>
              <a:buNone/>
            </a:pPr>
            <a:r>
              <a:rPr lang="en-US" altLang="en-US" sz="3200" dirty="0">
                <a:solidFill>
                  <a:srgbClr val="00CC00"/>
                </a:solidFill>
              </a:rPr>
              <a:t>1,500 species</a:t>
            </a:r>
          </a:p>
          <a:p>
            <a:pPr>
              <a:buFontTx/>
              <a:buNone/>
            </a:pPr>
            <a:endParaRPr lang="en-US" altLang="en-US" dirty="0">
              <a:solidFill>
                <a:srgbClr val="FF6600"/>
              </a:solidFill>
            </a:endParaRPr>
          </a:p>
        </p:txBody>
      </p:sp>
      <p:pic>
        <p:nvPicPr>
          <p:cNvPr id="123912" name="Picture 8" descr="blue%20sea%20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09" y="2262942"/>
            <a:ext cx="4419600" cy="3775740"/>
          </a:xfrm>
          <a:prstGeom prst="rect">
            <a:avLst/>
          </a:prstGeom>
          <a:noFill/>
          <a:extLst>
            <a:ext uri="{909E8E84-426E-40DD-AFC4-6F175D3DCCD1}">
              <a14:hiddenFill xmlns:a14="http://schemas.microsoft.com/office/drawing/2010/main">
                <a:solidFill>
                  <a:srgbClr val="FFFFFF"/>
                </a:solidFill>
              </a14:hiddenFill>
            </a:ext>
          </a:extLst>
        </p:spPr>
      </p:pic>
      <p:pic>
        <p:nvPicPr>
          <p:cNvPr id="123909" name="Picture 5" descr="Blue%20Sea%20Star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2695" y="3702790"/>
            <a:ext cx="4038600" cy="2604352"/>
          </a:xfrm>
          <a:prstGeom prst="rect">
            <a:avLst/>
          </a:prstGeom>
          <a:noFill/>
          <a:extLst>
            <a:ext uri="{909E8E84-426E-40DD-AFC4-6F175D3DCCD1}">
              <a14:hiddenFill xmlns:a14="http://schemas.microsoft.com/office/drawing/2010/main">
                <a:solidFill>
                  <a:srgbClr val="FFFFFF"/>
                </a:solidFill>
              </a14:hiddenFill>
            </a:ext>
          </a:extLst>
        </p:spPr>
      </p:pic>
      <p:sp>
        <p:nvSpPr>
          <p:cNvPr id="123915" name="Text Box 11"/>
          <p:cNvSpPr txBox="1">
            <a:spLocks noChangeArrowheads="1"/>
          </p:cNvSpPr>
          <p:nvPr/>
        </p:nvSpPr>
        <p:spPr bwMode="auto">
          <a:xfrm>
            <a:off x="4648200" y="858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39A6"/>
              </a:solidFill>
              <a:effectLst/>
              <a:uLnTx/>
              <a:uFillTx/>
              <a:latin typeface="Myriad Web Pro"/>
              <a:ea typeface="+mn-ea"/>
              <a:cs typeface="+mn-cs"/>
            </a:endParaRPr>
          </a:p>
        </p:txBody>
      </p:sp>
      <p:sp>
        <p:nvSpPr>
          <p:cNvPr id="123916" name="Text Box 12"/>
          <p:cNvSpPr txBox="1">
            <a:spLocks noChangeArrowheads="1"/>
          </p:cNvSpPr>
          <p:nvPr/>
        </p:nvSpPr>
        <p:spPr bwMode="auto">
          <a:xfrm>
            <a:off x="360237" y="5937306"/>
            <a:ext cx="593220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4B4B4B"/>
                </a:solidFill>
                <a:effectLst/>
                <a:uLnTx/>
                <a:uFillTx/>
                <a:latin typeface="Myriad Web Pro"/>
                <a:ea typeface="+mn-ea"/>
                <a:cs typeface="+mn-cs"/>
              </a:rPr>
              <a:t>Live on hard  or muddy substrates.</a:t>
            </a: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94610" y="361157"/>
            <a:ext cx="8229600" cy="550251"/>
          </a:xfrm>
        </p:spPr>
        <p:txBody>
          <a:bodyPr/>
          <a:lstStyle/>
          <a:p>
            <a:r>
              <a:rPr lang="en-US" altLang="en-US" dirty="0">
                <a:solidFill>
                  <a:srgbClr val="CC0099"/>
                </a:solidFill>
              </a:rPr>
              <a:t>Exception to the rule</a:t>
            </a:r>
          </a:p>
        </p:txBody>
      </p:sp>
      <p:sp>
        <p:nvSpPr>
          <p:cNvPr id="121859" name="Rectangle 3"/>
          <p:cNvSpPr>
            <a:spLocks noGrp="1" noChangeArrowheads="1"/>
          </p:cNvSpPr>
          <p:nvPr>
            <p:ph type="body" idx="1"/>
          </p:nvPr>
        </p:nvSpPr>
        <p:spPr>
          <a:xfrm>
            <a:off x="5109410" y="1015750"/>
            <a:ext cx="5743096" cy="1351775"/>
          </a:xfrm>
        </p:spPr>
        <p:txBody>
          <a:bodyPr/>
          <a:lstStyle/>
          <a:p>
            <a:r>
              <a:rPr lang="en-US" altLang="en-US" dirty="0">
                <a:solidFill>
                  <a:schemeClr val="hlink"/>
                </a:solidFill>
              </a:rPr>
              <a:t>Some sea stars that have 6 or 7 arms</a:t>
            </a:r>
            <a:endParaRPr lang="en-US" altLang="en-US" dirty="0"/>
          </a:p>
        </p:txBody>
      </p:sp>
      <p:pic>
        <p:nvPicPr>
          <p:cNvPr id="121860" name="Picture 4" descr="7_arms echinoderm sea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929" y="2910085"/>
            <a:ext cx="2844281" cy="3547069"/>
          </a:xfrm>
          <a:prstGeom prst="rect">
            <a:avLst/>
          </a:prstGeom>
          <a:noFill/>
          <a:extLst>
            <a:ext uri="{909E8E84-426E-40DD-AFC4-6F175D3DCCD1}">
              <a14:hiddenFill xmlns:a14="http://schemas.microsoft.com/office/drawing/2010/main">
                <a:solidFill>
                  <a:srgbClr val="FFFFFF"/>
                </a:solidFill>
              </a14:hiddenFill>
            </a:ext>
          </a:extLst>
        </p:spPr>
      </p:pic>
      <p:pic>
        <p:nvPicPr>
          <p:cNvPr id="121861" name="Picture 5" descr="mediaster_6a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597" y="3188856"/>
            <a:ext cx="4476750" cy="3203924"/>
          </a:xfrm>
          <a:prstGeom prst="rect">
            <a:avLst/>
          </a:prstGeom>
          <a:noFill/>
          <a:extLst>
            <a:ext uri="{909E8E84-426E-40DD-AFC4-6F175D3DCCD1}">
              <a14:hiddenFill xmlns:a14="http://schemas.microsoft.com/office/drawing/2010/main">
                <a:solidFill>
                  <a:srgbClr val="FFFFFF"/>
                </a:solidFill>
              </a14:hiddenFill>
            </a:ext>
          </a:extLst>
        </p:spPr>
      </p:pic>
      <p:pic>
        <p:nvPicPr>
          <p:cNvPr id="121862" name="Picture 6" descr="rose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738" y="990601"/>
            <a:ext cx="352667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121863" name="Picture 7" descr="sunflower 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6926" y="2890242"/>
            <a:ext cx="2061411" cy="3586757"/>
          </a:xfrm>
          <a:prstGeom prst="rect">
            <a:avLst/>
          </a:prstGeom>
          <a:noFill/>
          <a:extLst>
            <a:ext uri="{909E8E84-426E-40DD-AFC4-6F175D3DCCD1}">
              <a14:hiddenFill xmlns:a14="http://schemas.microsoft.com/office/drawing/2010/main">
                <a:solidFill>
                  <a:srgbClr val="FFFFFF"/>
                </a:solidFill>
              </a14:hiddenFill>
            </a:ext>
          </a:extLst>
        </p:spPr>
      </p:pic>
      <p:sp>
        <p:nvSpPr>
          <p:cNvPr id="121864" name="Text Box 8"/>
          <p:cNvSpPr txBox="1">
            <a:spLocks noChangeArrowheads="1"/>
          </p:cNvSpPr>
          <p:nvPr/>
        </p:nvSpPr>
        <p:spPr bwMode="auto">
          <a:xfrm>
            <a:off x="6955757" y="1626498"/>
            <a:ext cx="21723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0" i="0" u="none" strike="noStrike" kern="1200" cap="none" spc="0" normalizeH="0" baseline="0" noProof="0" dirty="0">
                <a:ln>
                  <a:noFill/>
                </a:ln>
                <a:solidFill>
                  <a:srgbClr val="FF3300"/>
                </a:solidFill>
                <a:effectLst/>
                <a:uLnTx/>
                <a:uFillTx/>
                <a:latin typeface="Myriad Web Pro"/>
                <a:ea typeface="+mn-ea"/>
                <a:cs typeface="+mn-cs"/>
              </a:rPr>
              <a:t>OR MORE!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21858"/>
                                        </p:tgtEl>
                                        <p:attrNameLst>
                                          <p:attrName>style.visibility</p:attrName>
                                        </p:attrNameLst>
                                      </p:cBhvr>
                                      <p:to>
                                        <p:strVal val="visible"/>
                                      </p:to>
                                    </p:set>
                                    <p:anim to="" calcmode="lin" valueType="num">
                                      <p:cBhvr>
                                        <p:cTn id="7" dur="1" fill="hold"/>
                                        <p:tgtEl>
                                          <p:spTgt spid="1218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21859">
                                            <p:txEl>
                                              <p:pRg st="0" end="0"/>
                                            </p:txEl>
                                          </p:spTgt>
                                        </p:tgtEl>
                                        <p:attrNameLst>
                                          <p:attrName>style.visibility</p:attrName>
                                        </p:attrNameLst>
                                      </p:cBhvr>
                                      <p:to>
                                        <p:strVal val="visible"/>
                                      </p:to>
                                    </p:set>
                                    <p:anim to="" calcmode="lin" valueType="num">
                                      <p:cBhvr>
                                        <p:cTn id="12" dur="1" fill="hold"/>
                                        <p:tgtEl>
                                          <p:spTgt spid="121859">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499"/>
                                          </p:stCondLst>
                                        </p:cTn>
                                        <p:tgtEl>
                                          <p:spTgt spid="121860"/>
                                        </p:tgtEl>
                                        <p:attrNameLst>
                                          <p:attrName>style.visibility</p:attrName>
                                        </p:attrNameLst>
                                      </p:cBhvr>
                                      <p:to>
                                        <p:strVal val="visible"/>
                                      </p:to>
                                    </p:set>
                                    <p:anim to="" calcmode="lin" valueType="num">
                                      <p:cBhvr>
                                        <p:cTn id="17" dur="1" fill="hold"/>
                                        <p:tgtEl>
                                          <p:spTgt spid="121860"/>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499"/>
                                          </p:stCondLst>
                                        </p:cTn>
                                        <p:tgtEl>
                                          <p:spTgt spid="121861"/>
                                        </p:tgtEl>
                                        <p:attrNameLst>
                                          <p:attrName>style.visibility</p:attrName>
                                        </p:attrNameLst>
                                      </p:cBhvr>
                                      <p:to>
                                        <p:strVal val="visible"/>
                                      </p:to>
                                    </p:set>
                                    <p:anim to="" calcmode="lin" valueType="num">
                                      <p:cBhvr>
                                        <p:cTn id="22" dur="1" fill="hold"/>
                                        <p:tgtEl>
                                          <p:spTgt spid="121861"/>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21864"/>
                                        </p:tgtEl>
                                        <p:attrNameLst>
                                          <p:attrName>style.visibility</p:attrName>
                                        </p:attrNameLst>
                                      </p:cBhvr>
                                      <p:to>
                                        <p:strVal val="visible"/>
                                      </p:to>
                                    </p:set>
                                    <p:anim to="" calcmode="lin" valueType="num">
                                      <p:cBhvr>
                                        <p:cTn id="27" dur="1" fill="hold"/>
                                        <p:tgtEl>
                                          <p:spTgt spid="121864"/>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499"/>
                                          </p:stCondLst>
                                        </p:cTn>
                                        <p:tgtEl>
                                          <p:spTgt spid="121862"/>
                                        </p:tgtEl>
                                        <p:attrNameLst>
                                          <p:attrName>style.visibility</p:attrName>
                                        </p:attrNameLst>
                                      </p:cBhvr>
                                      <p:to>
                                        <p:strVal val="visible"/>
                                      </p:to>
                                    </p:set>
                                    <p:anim to="" calcmode="lin" valueType="num">
                                      <p:cBhvr>
                                        <p:cTn id="32" dur="1" fill="hold"/>
                                        <p:tgtEl>
                                          <p:spTgt spid="121862"/>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499"/>
                                          </p:stCondLst>
                                        </p:cTn>
                                        <p:tgtEl>
                                          <p:spTgt spid="121863"/>
                                        </p:tgtEl>
                                        <p:attrNameLst>
                                          <p:attrName>style.visibility</p:attrName>
                                        </p:attrNameLst>
                                      </p:cBhvr>
                                      <p:to>
                                        <p:strVal val="visible"/>
                                      </p:to>
                                    </p:set>
                                    <p:anim to="" calcmode="lin" valueType="num">
                                      <p:cBhvr>
                                        <p:cTn id="37" dur="1" fill="hold"/>
                                        <p:tgtEl>
                                          <p:spTgt spid="1218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P spid="121859" grpId="0" build="p" autoUpdateAnimBg="0"/>
      <p:bldP spid="1218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704850"/>
            <a:ext cx="10972800" cy="690813"/>
          </a:xfrm>
        </p:spPr>
        <p:txBody>
          <a:bodyPr/>
          <a:lstStyle/>
          <a:p>
            <a:r>
              <a:rPr lang="en-US" altLang="en-US" dirty="0"/>
              <a:t>Gonads</a:t>
            </a:r>
          </a:p>
        </p:txBody>
      </p:sp>
      <p:sp>
        <p:nvSpPr>
          <p:cNvPr id="49155" name="Rectangle 3"/>
          <p:cNvSpPr>
            <a:spLocks noGrp="1" noChangeArrowheads="1"/>
          </p:cNvSpPr>
          <p:nvPr>
            <p:ph type="body" idx="1"/>
          </p:nvPr>
        </p:nvSpPr>
        <p:spPr>
          <a:xfrm>
            <a:off x="529389" y="1395663"/>
            <a:ext cx="8534400" cy="3276600"/>
          </a:xfrm>
        </p:spPr>
        <p:txBody>
          <a:bodyPr/>
          <a:lstStyle/>
          <a:p>
            <a:r>
              <a:rPr lang="en-US" altLang="en-US" dirty="0">
                <a:solidFill>
                  <a:srgbClr val="CC0099"/>
                </a:solidFill>
              </a:rPr>
              <a:t>Sexes are separate, and discharge gametes into the sea water in response to chemo-stimulus of other gametes.</a:t>
            </a:r>
          </a:p>
          <a:p>
            <a:r>
              <a:rPr lang="en-US" altLang="en-US" dirty="0">
                <a:solidFill>
                  <a:srgbClr val="FF6600"/>
                </a:solidFill>
              </a:rPr>
              <a:t>There are gonopores, </a:t>
            </a:r>
            <a:r>
              <a:rPr lang="en-US" altLang="en-US" dirty="0" err="1">
                <a:solidFill>
                  <a:srgbClr val="FF6600"/>
                </a:solidFill>
              </a:rPr>
              <a:t>ie</a:t>
            </a:r>
            <a:r>
              <a:rPr lang="en-US" altLang="en-US" dirty="0">
                <a:solidFill>
                  <a:srgbClr val="FF6600"/>
                </a:solidFill>
              </a:rPr>
              <a:t> 2 per arm in Asteroidea at the base of ambulacral grooves</a:t>
            </a:r>
            <a:r>
              <a:rPr lang="en-US" altLang="en-US" b="1" dirty="0">
                <a:solidFill>
                  <a:srgbClr val="FF6600"/>
                </a:solidFill>
              </a:rPr>
              <a:t>.</a:t>
            </a:r>
            <a:endParaRPr lang="en-US" altLang="en-US" b="1" dirty="0">
              <a:solidFill>
                <a:srgbClr val="00CC00"/>
              </a:solidFill>
            </a:endParaRPr>
          </a:p>
          <a:p>
            <a:pPr marL="120015" indent="0">
              <a:buNone/>
            </a:pPr>
            <a:endParaRPr lang="en-US" altLang="en-US" sz="3600" dirty="0"/>
          </a:p>
        </p:txBody>
      </p:sp>
      <p:sp>
        <p:nvSpPr>
          <p:cNvPr id="49156" name="Text Box 4"/>
          <p:cNvSpPr txBox="1">
            <a:spLocks noChangeArrowheads="1"/>
          </p:cNvSpPr>
          <p:nvPr/>
        </p:nvSpPr>
        <p:spPr bwMode="auto">
          <a:xfrm>
            <a:off x="1828800" y="50292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2800" b="1" i="0" u="none" strike="noStrike" kern="1200" cap="none" spc="0" normalizeH="0" baseline="0" noProof="0" dirty="0">
                <a:ln>
                  <a:noFill/>
                </a:ln>
                <a:solidFill>
                  <a:srgbClr val="00CC00"/>
                </a:solidFill>
                <a:effectLst/>
                <a:uLnTx/>
                <a:uFillTx/>
                <a:latin typeface="Myriad Web Pro"/>
                <a:ea typeface="+mn-ea"/>
                <a:cs typeface="+mn-cs"/>
              </a:rPr>
              <a:t>  Gonads can be large - echinoid gonads almost fill the test and can be eaten as a delicacy.</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6"/>
                                        </p:tgtEl>
                                        <p:attrNameLst>
                                          <p:attrName>style.visibility</p:attrName>
                                        </p:attrNameLst>
                                      </p:cBhvr>
                                      <p:to>
                                        <p:strVal val="visible"/>
                                      </p:to>
                                    </p:set>
                                    <p:anim to="" calcmode="lin" valueType="num">
                                      <p:cBhvr>
                                        <p:cTn id="17" dur="1" fill="hold"/>
                                        <p:tgtEl>
                                          <p:spTgt spid="491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5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mil88894_16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871" y="962525"/>
            <a:ext cx="6848308" cy="493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4"/>
          <p:cNvSpPr txBox="1">
            <a:spLocks noChangeArrowheads="1"/>
          </p:cNvSpPr>
          <p:nvPr/>
        </p:nvSpPr>
        <p:spPr bwMode="auto">
          <a:xfrm>
            <a:off x="2498725" y="244476"/>
            <a:ext cx="45350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3077FF"/>
                </a:solidFill>
                <a:effectLst/>
                <a:uLnTx/>
                <a:uFillTx/>
                <a:latin typeface="Myriad Web Pro"/>
                <a:ea typeface="+mn-ea"/>
                <a:cs typeface="+mn-cs"/>
              </a:rPr>
              <a:t>Development of a sea star</a:t>
            </a:r>
          </a:p>
        </p:txBody>
      </p:sp>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49443" y="462349"/>
            <a:ext cx="5217694" cy="408206"/>
          </a:xfrm>
        </p:spPr>
        <p:txBody>
          <a:bodyPr/>
          <a:lstStyle/>
          <a:p>
            <a:r>
              <a:rPr lang="en-US" altLang="en-US" dirty="0"/>
              <a:t>Regeneration</a:t>
            </a:r>
          </a:p>
        </p:txBody>
      </p:sp>
      <p:pic>
        <p:nvPicPr>
          <p:cNvPr id="84995" name="Picture 3" descr="sea star regenerat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7279" y="1349677"/>
            <a:ext cx="4559300" cy="3373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6" name="Text Box 4"/>
          <p:cNvSpPr txBox="1">
            <a:spLocks noChangeArrowheads="1"/>
          </p:cNvSpPr>
          <p:nvPr/>
        </p:nvSpPr>
        <p:spPr bwMode="auto">
          <a:xfrm>
            <a:off x="836612" y="770239"/>
            <a:ext cx="1296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200" b="0" i="0" u="none" strike="noStrike" kern="1200" cap="none" spc="0" normalizeH="0" baseline="0" noProof="0">
                <a:ln>
                  <a:noFill/>
                </a:ln>
                <a:solidFill>
                  <a:srgbClr val="0039A6"/>
                </a:solidFill>
                <a:effectLst/>
                <a:uLnTx/>
                <a:uFillTx/>
                <a:latin typeface="Myriad Web Pro"/>
                <a:ea typeface="+mn-ea"/>
                <a:cs typeface="+mn-cs"/>
              </a:rPr>
              <a:t>  Arm</a:t>
            </a:r>
          </a:p>
        </p:txBody>
      </p:sp>
      <p:pic>
        <p:nvPicPr>
          <p:cNvPr id="84999" name="Picture 7" descr="sea star rege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579" y="3429000"/>
            <a:ext cx="5045910" cy="2719430"/>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p:nvSpPr>
        <p:spPr bwMode="auto">
          <a:xfrm>
            <a:off x="6646863" y="6019801"/>
            <a:ext cx="37309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200" b="0" i="0" u="none" strike="noStrike" kern="1200" cap="none" spc="0" normalizeH="0" baseline="0" noProof="0">
                <a:ln>
                  <a:noFill/>
                </a:ln>
                <a:solidFill>
                  <a:srgbClr val="0039A6"/>
                </a:solidFill>
                <a:effectLst/>
                <a:uLnTx/>
                <a:uFillTx/>
                <a:latin typeface="Myriad Web Pro"/>
                <a:ea typeface="+mn-ea"/>
                <a:cs typeface="+mn-cs"/>
              </a:rPr>
              <a:t>  An entire sea star?</a:t>
            </a:r>
            <a:r>
              <a:rPr kumimoji="0" lang="en-US" altLang="en-US" sz="1800" b="0" i="0" u="none" strike="noStrike" kern="1200" cap="none" spc="0" normalizeH="0" baseline="0" noProof="0">
                <a:ln>
                  <a:noFill/>
                </a:ln>
                <a:solidFill>
                  <a:srgbClr val="0039A6"/>
                </a:solidFill>
                <a:effectLst/>
                <a:uLnTx/>
                <a:uFillTx/>
                <a:latin typeface="Myriad Web Pro"/>
                <a:ea typeface="+mn-ea"/>
                <a:cs typeface="+mn-cs"/>
              </a:rPr>
              <a:t> </a:t>
            </a:r>
          </a:p>
        </p:txBody>
      </p:sp>
      <p:pic>
        <p:nvPicPr>
          <p:cNvPr id="84998" name="Picture 6" descr="sea star re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2820" y="437168"/>
            <a:ext cx="3801979" cy="3806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anim calcmode="lin" valueType="num">
                                      <p:cBhvr additive="base">
                                        <p:cTn id="13" dur="500" fill="hold"/>
                                        <p:tgtEl>
                                          <p:spTgt spid="84996"/>
                                        </p:tgtEl>
                                        <p:attrNameLst>
                                          <p:attrName>ppt_x</p:attrName>
                                        </p:attrNameLst>
                                      </p:cBhvr>
                                      <p:tavLst>
                                        <p:tav tm="0">
                                          <p:val>
                                            <p:strVal val="0-#ppt_w/2"/>
                                          </p:val>
                                        </p:tav>
                                        <p:tav tm="100000">
                                          <p:val>
                                            <p:strVal val="#ppt_x"/>
                                          </p:val>
                                        </p:tav>
                                      </p:tavLst>
                                    </p:anim>
                                    <p:anim calcmode="lin" valueType="num">
                                      <p:cBhvr additive="base">
                                        <p:cTn id="14" dur="500" fill="hold"/>
                                        <p:tgtEl>
                                          <p:spTgt spid="849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4995"/>
                                        </p:tgtEl>
                                        <p:attrNameLst>
                                          <p:attrName>style.visibility</p:attrName>
                                        </p:attrNameLst>
                                      </p:cBhvr>
                                      <p:to>
                                        <p:strVal val="visible"/>
                                      </p:to>
                                    </p:set>
                                    <p:anim calcmode="lin" valueType="num">
                                      <p:cBhvr additive="base">
                                        <p:cTn id="19" dur="500" fill="hold"/>
                                        <p:tgtEl>
                                          <p:spTgt spid="84995"/>
                                        </p:tgtEl>
                                        <p:attrNameLst>
                                          <p:attrName>ppt_x</p:attrName>
                                        </p:attrNameLst>
                                      </p:cBhvr>
                                      <p:tavLst>
                                        <p:tav tm="0">
                                          <p:val>
                                            <p:strVal val="0-#ppt_w/2"/>
                                          </p:val>
                                        </p:tav>
                                        <p:tav tm="100000">
                                          <p:val>
                                            <p:strVal val="#ppt_x"/>
                                          </p:val>
                                        </p:tav>
                                      </p:tavLst>
                                    </p:anim>
                                    <p:anim calcmode="lin" valueType="num">
                                      <p:cBhvr additive="base">
                                        <p:cTn id="20" dur="500"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4998"/>
                                        </p:tgtEl>
                                        <p:attrNameLst>
                                          <p:attrName>style.visibility</p:attrName>
                                        </p:attrNameLst>
                                      </p:cBhvr>
                                      <p:to>
                                        <p:strVal val="visible"/>
                                      </p:to>
                                    </p:set>
                                    <p:anim calcmode="lin" valueType="num">
                                      <p:cBhvr additive="base">
                                        <p:cTn id="25" dur="500" fill="hold"/>
                                        <p:tgtEl>
                                          <p:spTgt spid="84998"/>
                                        </p:tgtEl>
                                        <p:attrNameLst>
                                          <p:attrName>ppt_x</p:attrName>
                                        </p:attrNameLst>
                                      </p:cBhvr>
                                      <p:tavLst>
                                        <p:tav tm="0">
                                          <p:val>
                                            <p:strVal val="0-#ppt_w/2"/>
                                          </p:val>
                                        </p:tav>
                                        <p:tav tm="100000">
                                          <p:val>
                                            <p:strVal val="#ppt_x"/>
                                          </p:val>
                                        </p:tav>
                                      </p:tavLst>
                                    </p:anim>
                                    <p:anim calcmode="lin" valueType="num">
                                      <p:cBhvr additive="base">
                                        <p:cTn id="26" dur="500" fill="hold"/>
                                        <p:tgtEl>
                                          <p:spTgt spid="849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7"/>
                                        </p:tgtEl>
                                        <p:attrNameLst>
                                          <p:attrName>style.visibility</p:attrName>
                                        </p:attrNameLst>
                                      </p:cBhvr>
                                      <p:to>
                                        <p:strVal val="visible"/>
                                      </p:to>
                                    </p:set>
                                    <p:anim calcmode="lin" valueType="num">
                                      <p:cBhvr additive="base">
                                        <p:cTn id="31" dur="500" fill="hold"/>
                                        <p:tgtEl>
                                          <p:spTgt spid="84997"/>
                                        </p:tgtEl>
                                        <p:attrNameLst>
                                          <p:attrName>ppt_x</p:attrName>
                                        </p:attrNameLst>
                                      </p:cBhvr>
                                      <p:tavLst>
                                        <p:tav tm="0">
                                          <p:val>
                                            <p:strVal val="0-#ppt_w/2"/>
                                          </p:val>
                                        </p:tav>
                                        <p:tav tm="100000">
                                          <p:val>
                                            <p:strVal val="#ppt_x"/>
                                          </p:val>
                                        </p:tav>
                                      </p:tavLst>
                                    </p:anim>
                                    <p:anim calcmode="lin" valueType="num">
                                      <p:cBhvr additive="base">
                                        <p:cTn id="32" dur="500" fill="hold"/>
                                        <p:tgtEl>
                                          <p:spTgt spid="8499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84999"/>
                                        </p:tgtEl>
                                        <p:attrNameLst>
                                          <p:attrName>style.visibility</p:attrName>
                                        </p:attrNameLst>
                                      </p:cBhvr>
                                      <p:to>
                                        <p:strVal val="visible"/>
                                      </p:to>
                                    </p:set>
                                    <p:anim calcmode="lin" valueType="num">
                                      <p:cBhvr additive="base">
                                        <p:cTn id="37" dur="500" fill="hold"/>
                                        <p:tgtEl>
                                          <p:spTgt spid="84999"/>
                                        </p:tgtEl>
                                        <p:attrNameLst>
                                          <p:attrName>ppt_x</p:attrName>
                                        </p:attrNameLst>
                                      </p:cBhvr>
                                      <p:tavLst>
                                        <p:tav tm="0">
                                          <p:val>
                                            <p:strVal val="0-#ppt_w/2"/>
                                          </p:val>
                                        </p:tav>
                                        <p:tav tm="100000">
                                          <p:val>
                                            <p:strVal val="#ppt_x"/>
                                          </p:val>
                                        </p:tav>
                                      </p:tavLst>
                                    </p:anim>
                                    <p:anim calcmode="lin" valueType="num">
                                      <p:cBhvr additive="base">
                                        <p:cTn id="38" dur="500" fill="hold"/>
                                        <p:tgtEl>
                                          <p:spTgt spid="84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6" grpId="0" autoUpdateAnimBg="0"/>
      <p:bldP spid="8499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89284" y="428186"/>
            <a:ext cx="5229726" cy="556461"/>
          </a:xfrm>
        </p:spPr>
        <p:txBody>
          <a:bodyPr/>
          <a:lstStyle/>
          <a:p>
            <a:r>
              <a:rPr lang="en-US" altLang="en-US" dirty="0">
                <a:solidFill>
                  <a:srgbClr val="FF3300"/>
                </a:solidFill>
              </a:rPr>
              <a:t>Phylum Echinoderms</a:t>
            </a:r>
          </a:p>
        </p:txBody>
      </p:sp>
      <p:sp>
        <p:nvSpPr>
          <p:cNvPr id="125955" name="Rectangle 3"/>
          <p:cNvSpPr>
            <a:spLocks noGrp="1" noChangeArrowheads="1"/>
          </p:cNvSpPr>
          <p:nvPr>
            <p:ph type="body" idx="1"/>
          </p:nvPr>
        </p:nvSpPr>
        <p:spPr>
          <a:xfrm>
            <a:off x="532298" y="1142999"/>
            <a:ext cx="8202628" cy="5286815"/>
          </a:xfrm>
        </p:spPr>
        <p:txBody>
          <a:bodyPr/>
          <a:lstStyle/>
          <a:p>
            <a:r>
              <a:rPr lang="en-US" altLang="en-US" sz="2000" dirty="0">
                <a:solidFill>
                  <a:srgbClr val="CC0099"/>
                </a:solidFill>
              </a:rPr>
              <a:t>Echinodermata are all marine, triploblastic unsegmented coelom of enterocoelous, head absent, contains 5300 species.</a:t>
            </a:r>
          </a:p>
          <a:p>
            <a:r>
              <a:rPr lang="en-US" altLang="en-US" sz="2000" dirty="0">
                <a:solidFill>
                  <a:srgbClr val="CC0099"/>
                </a:solidFill>
              </a:rPr>
              <a:t>Haemal system enclosed.</a:t>
            </a:r>
          </a:p>
          <a:p>
            <a:r>
              <a:rPr lang="en-US" altLang="en-US" sz="2000" dirty="0">
                <a:solidFill>
                  <a:srgbClr val="FF6600"/>
                </a:solidFill>
              </a:rPr>
              <a:t> Respiratory organs include dermal branchia, tube feet,    respiratory tree and bursae. </a:t>
            </a:r>
          </a:p>
          <a:p>
            <a:r>
              <a:rPr lang="en-US" altLang="en-US" sz="2000" dirty="0">
                <a:solidFill>
                  <a:srgbClr val="FF6600"/>
                </a:solidFill>
              </a:rPr>
              <a:t>Usually dioecious ,fertilization external, development indirect through free-swimming larval forms. </a:t>
            </a:r>
          </a:p>
          <a:p>
            <a:r>
              <a:rPr lang="en-US" altLang="en-US" sz="2000" dirty="0">
                <a:solidFill>
                  <a:srgbClr val="FF6600"/>
                </a:solidFill>
              </a:rPr>
              <a:t>Regeneration of lost part.</a:t>
            </a:r>
          </a:p>
          <a:p>
            <a:r>
              <a:rPr lang="en-US" altLang="en-US" sz="2000" dirty="0">
                <a:solidFill>
                  <a:srgbClr val="FF6600"/>
                </a:solidFill>
              </a:rPr>
              <a:t>  </a:t>
            </a:r>
            <a:r>
              <a:rPr lang="en-US" altLang="en-US" sz="2000" dirty="0"/>
              <a:t>Phylum has 3 unique features:</a:t>
            </a:r>
          </a:p>
          <a:p>
            <a:pPr lvl="1"/>
            <a:r>
              <a:rPr lang="en-US" altLang="en-US" sz="2000" dirty="0"/>
              <a:t> </a:t>
            </a:r>
            <a:r>
              <a:rPr lang="en-US" altLang="en-US" sz="2000" dirty="0">
                <a:solidFill>
                  <a:srgbClr val="FF6600"/>
                </a:solidFill>
              </a:rPr>
              <a:t>pentagonal symmetry (bilateral in larvae).</a:t>
            </a:r>
          </a:p>
          <a:p>
            <a:pPr lvl="1"/>
            <a:r>
              <a:rPr lang="en-US" altLang="en-US" sz="2000" dirty="0">
                <a:solidFill>
                  <a:srgbClr val="FF6600"/>
                </a:solidFill>
              </a:rPr>
              <a:t> calcite spicules embedded in the skin, often partly fused.</a:t>
            </a:r>
          </a:p>
          <a:p>
            <a:pPr lvl="1"/>
            <a:r>
              <a:rPr lang="en-US" altLang="en-US" sz="2000" dirty="0">
                <a:solidFill>
                  <a:srgbClr val="FF6600"/>
                </a:solidFill>
              </a:rPr>
              <a:t> Tube feet (podia).</a:t>
            </a:r>
          </a:p>
          <a:p>
            <a:pPr lvl="1"/>
            <a:r>
              <a:rPr lang="en-US" altLang="en-US" sz="2000" dirty="0">
                <a:solidFill>
                  <a:srgbClr val="FF6600"/>
                </a:solidFill>
              </a:rPr>
              <a:t>No excretory organs.</a:t>
            </a:r>
          </a:p>
          <a:p>
            <a:pPr marL="588645" lvl="1" indent="0" rtl="1">
              <a:buNone/>
            </a:pPr>
            <a:r>
              <a:rPr lang="en-US" altLang="en-US" dirty="0">
                <a:solidFill>
                  <a:srgbClr val="FF6600"/>
                </a:solidFill>
              </a:rPr>
              <a:t> </a:t>
            </a:r>
          </a:p>
          <a:p>
            <a:pPr lvl="1"/>
            <a:endParaRPr lang="en-US" altLang="en-US" sz="2800" dirty="0">
              <a:solidFill>
                <a:srgbClr val="FF6600"/>
              </a:solidFill>
            </a:endParaRPr>
          </a:p>
        </p:txBody>
      </p:sp>
      <p:pic>
        <p:nvPicPr>
          <p:cNvPr id="125957" name="Picture 5" descr="sea star skin spines5_2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7116" y="496805"/>
            <a:ext cx="2895600" cy="3168816"/>
          </a:xfrm>
          <a:prstGeom prst="rect">
            <a:avLst/>
          </a:prstGeom>
          <a:noFill/>
          <a:extLst>
            <a:ext uri="{909E8E84-426E-40DD-AFC4-6F175D3DCCD1}">
              <a14:hiddenFill xmlns:a14="http://schemas.microsoft.com/office/drawing/2010/main">
                <a:solidFill>
                  <a:srgbClr val="FFFFFF"/>
                </a:solidFill>
              </a14:hiddenFill>
            </a:ext>
          </a:extLst>
        </p:spPr>
      </p:pic>
      <p:pic>
        <p:nvPicPr>
          <p:cNvPr id="125959" name="Picture 7" descr="sea star tube fe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7116" y="3834063"/>
            <a:ext cx="2895600" cy="2356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to="" calcmode="lin" valueType="num">
                                      <p:cBhvr>
                                        <p:cTn id="7" dur="1" fill="hold"/>
                                        <p:tgtEl>
                                          <p:spTgt spid="1259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 to="" calcmode="lin" valueType="num">
                                      <p:cBhvr>
                                        <p:cTn id="12" dur="1" fill="hold"/>
                                        <p:tgtEl>
                                          <p:spTgt spid="12595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 to="" calcmode="lin" valueType="num">
                                      <p:cBhvr>
                                        <p:cTn id="17" dur="1" fill="hold"/>
                                        <p:tgtEl>
                                          <p:spTgt spid="12595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 to="" calcmode="lin" valueType="num">
                                      <p:cBhvr>
                                        <p:cTn id="22" dur="1" fill="hold"/>
                                        <p:tgtEl>
                                          <p:spTgt spid="12595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 to="" calcmode="lin" valueType="num">
                                      <p:cBhvr>
                                        <p:cTn id="27" dur="1" fill="hold"/>
                                        <p:tgtEl>
                                          <p:spTgt spid="12595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 to="" calcmode="lin" valueType="num">
                                      <p:cBhvr>
                                        <p:cTn id="32" dur="1" fill="hold"/>
                                        <p:tgtEl>
                                          <p:spTgt spid="125955">
                                            <p:txEl>
                                              <p:pRg st="5" end="5"/>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25955">
                                            <p:txEl>
                                              <p:pRg st="6" end="6"/>
                                            </p:txEl>
                                          </p:spTgt>
                                        </p:tgtEl>
                                        <p:attrNameLst>
                                          <p:attrName>style.visibility</p:attrName>
                                        </p:attrNameLst>
                                      </p:cBhvr>
                                      <p:to>
                                        <p:strVal val="visible"/>
                                      </p:to>
                                    </p:set>
                                    <p:anim to="" calcmode="lin" valueType="num">
                                      <p:cBhvr>
                                        <p:cTn id="35" dur="1" fill="hold"/>
                                        <p:tgtEl>
                                          <p:spTgt spid="125955">
                                            <p:txEl>
                                              <p:pRg st="6" end="6"/>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25955">
                                            <p:txEl>
                                              <p:pRg st="7" end="7"/>
                                            </p:txEl>
                                          </p:spTgt>
                                        </p:tgtEl>
                                        <p:attrNameLst>
                                          <p:attrName>style.visibility</p:attrName>
                                        </p:attrNameLst>
                                      </p:cBhvr>
                                      <p:to>
                                        <p:strVal val="visible"/>
                                      </p:to>
                                    </p:set>
                                    <p:anim to="" calcmode="lin" valueType="num">
                                      <p:cBhvr>
                                        <p:cTn id="38" dur="1" fill="hold"/>
                                        <p:tgtEl>
                                          <p:spTgt spid="125955">
                                            <p:txEl>
                                              <p:pRg st="7" end="7"/>
                                            </p:txEl>
                                          </p:spTgt>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25955">
                                            <p:txEl>
                                              <p:pRg st="8" end="8"/>
                                            </p:txEl>
                                          </p:spTgt>
                                        </p:tgtEl>
                                        <p:attrNameLst>
                                          <p:attrName>style.visibility</p:attrName>
                                        </p:attrNameLst>
                                      </p:cBhvr>
                                      <p:to>
                                        <p:strVal val="visible"/>
                                      </p:to>
                                    </p:set>
                                    <p:anim to="" calcmode="lin" valueType="num">
                                      <p:cBhvr>
                                        <p:cTn id="41" dur="1" fill="hold"/>
                                        <p:tgtEl>
                                          <p:spTgt spid="125955">
                                            <p:txEl>
                                              <p:pRg st="8" end="8"/>
                                            </p:txEl>
                                          </p:spTgt>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25955">
                                            <p:txEl>
                                              <p:pRg st="9" end="9"/>
                                            </p:txEl>
                                          </p:spTgt>
                                        </p:tgtEl>
                                        <p:attrNameLst>
                                          <p:attrName>style.visibility</p:attrName>
                                        </p:attrNameLst>
                                      </p:cBhvr>
                                      <p:to>
                                        <p:strVal val="visible"/>
                                      </p:to>
                                    </p:set>
                                    <p:anim to="" calcmode="lin" valueType="num">
                                      <p:cBhvr>
                                        <p:cTn id="44" dur="1" fill="hold"/>
                                        <p:tgtEl>
                                          <p:spTgt spid="125955">
                                            <p:txEl>
                                              <p:pRg st="9" end="9"/>
                                            </p:txEl>
                                          </p:spTgt>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25955">
                                            <p:txEl>
                                              <p:pRg st="10" end="10"/>
                                            </p:txEl>
                                          </p:spTgt>
                                        </p:tgtEl>
                                        <p:attrNameLst>
                                          <p:attrName>style.visibility</p:attrName>
                                        </p:attrNameLst>
                                      </p:cBhvr>
                                      <p:to>
                                        <p:strVal val="visible"/>
                                      </p:to>
                                    </p:set>
                                    <p:anim to="" calcmode="lin" valueType="num">
                                      <p:cBhvr>
                                        <p:cTn id="47" dur="1" fill="hold"/>
                                        <p:tgtEl>
                                          <p:spTgt spid="125955">
                                            <p:txEl>
                                              <p:pRg st="10" end="10"/>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125957"/>
                                        </p:tgtEl>
                                        <p:attrNameLst>
                                          <p:attrName>style.visibility</p:attrName>
                                        </p:attrNameLst>
                                      </p:cBhvr>
                                      <p:to>
                                        <p:strVal val="visible"/>
                                      </p:to>
                                    </p:set>
                                    <p:anim to="" calcmode="lin" valueType="num">
                                      <p:cBhvr>
                                        <p:cTn id="52" dur="1" fill="hold"/>
                                        <p:tgtEl>
                                          <p:spTgt spid="125957"/>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125959"/>
                                        </p:tgtEl>
                                        <p:attrNameLst>
                                          <p:attrName>style.visibility</p:attrName>
                                        </p:attrNameLst>
                                      </p:cBhvr>
                                      <p:to>
                                        <p:strVal val="visible"/>
                                      </p:to>
                                    </p:set>
                                    <p:anim to="" calcmode="lin" valueType="num">
                                      <p:cBhvr>
                                        <p:cTn id="57" dur="1" fill="hold"/>
                                        <p:tgtEl>
                                          <p:spTgt spid="1259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76988"/>
            <a:ext cx="6096000" cy="677779"/>
          </a:xfrm>
        </p:spPr>
        <p:txBody>
          <a:bodyPr/>
          <a:lstStyle/>
          <a:p>
            <a:r>
              <a:rPr lang="en-US" altLang="en-US" dirty="0"/>
              <a:t>Madreporite</a:t>
            </a:r>
          </a:p>
        </p:txBody>
      </p:sp>
      <p:sp>
        <p:nvSpPr>
          <p:cNvPr id="47107" name="Rectangle 3"/>
          <p:cNvSpPr>
            <a:spLocks noGrp="1" noChangeArrowheads="1"/>
          </p:cNvSpPr>
          <p:nvPr>
            <p:ph type="body" idx="1"/>
          </p:nvPr>
        </p:nvSpPr>
        <p:spPr>
          <a:xfrm>
            <a:off x="705853" y="1050756"/>
            <a:ext cx="5257800" cy="5334000"/>
          </a:xfrm>
        </p:spPr>
        <p:txBody>
          <a:bodyPr/>
          <a:lstStyle/>
          <a:p>
            <a:pPr>
              <a:lnSpc>
                <a:spcPct val="90000"/>
              </a:lnSpc>
            </a:pPr>
            <a:r>
              <a:rPr lang="en-US" altLang="en-US" sz="2800" dirty="0">
                <a:solidFill>
                  <a:srgbClr val="CC0099"/>
                </a:solidFill>
              </a:rPr>
              <a:t>Is stated to allow pressure equalization and top up water supply to the WVS</a:t>
            </a:r>
          </a:p>
          <a:p>
            <a:pPr>
              <a:lnSpc>
                <a:spcPct val="90000"/>
              </a:lnSpc>
            </a:pPr>
            <a:r>
              <a:rPr lang="en-US" altLang="en-US" sz="2800" dirty="0">
                <a:solidFill>
                  <a:srgbClr val="FF3300"/>
                </a:solidFill>
              </a:rPr>
              <a:t>There is something of a mystery here - the madreporite shows a continual water influx, but animals in which it is experimentally blocked appear to function and move normally</a:t>
            </a:r>
          </a:p>
          <a:p>
            <a:pPr>
              <a:lnSpc>
                <a:spcPct val="90000"/>
              </a:lnSpc>
            </a:pPr>
            <a:r>
              <a:rPr lang="en-US" altLang="en-US" sz="2800" dirty="0">
                <a:solidFill>
                  <a:srgbClr val="00CC00"/>
                </a:solidFill>
              </a:rPr>
              <a:t>Is absent in crinoids</a:t>
            </a:r>
          </a:p>
        </p:txBody>
      </p:sp>
      <p:pic>
        <p:nvPicPr>
          <p:cNvPr id="47108" name="Picture 4" descr="star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050756"/>
            <a:ext cx="4724400" cy="4098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34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to="" calcmode="lin" valueType="num">
                                      <p:cBhvr>
                                        <p:cTn id="7" dur="1" fill="hold"/>
                                        <p:tgtEl>
                                          <p:spTgt spid="4710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280737" y="288757"/>
            <a:ext cx="4893709" cy="826167"/>
          </a:xfrm>
        </p:spPr>
        <p:txBody>
          <a:bodyPr>
            <a:normAutofit/>
          </a:bodyPr>
          <a:lstStyle/>
          <a:p>
            <a:pPr rtl="0">
              <a:defRPr/>
            </a:pPr>
            <a:r>
              <a:rPr lang="en-US" sz="4000" dirty="0"/>
              <a:t>Class 2 Ophiuroidea</a:t>
            </a:r>
            <a:endParaRPr sz="4000" dirty="0"/>
          </a:p>
        </p:txBody>
      </p:sp>
      <p:sp>
        <p:nvSpPr>
          <p:cNvPr id="52227" name="Rectangle 3"/>
          <p:cNvSpPr>
            <a:spLocks noGrp="1" noRot="1" noChangeArrowheads="1"/>
          </p:cNvSpPr>
          <p:nvPr>
            <p:ph type="body" sz="half" idx="1"/>
          </p:nvPr>
        </p:nvSpPr>
        <p:spPr>
          <a:xfrm>
            <a:off x="382253" y="871119"/>
            <a:ext cx="6443663" cy="5115761"/>
          </a:xfrm>
        </p:spPr>
        <p:txBody>
          <a:bodyPr/>
          <a:lstStyle/>
          <a:p>
            <a:pPr algn="just" rtl="0">
              <a:lnSpc>
                <a:spcPct val="90000"/>
              </a:lnSpc>
              <a:buFont typeface="Wingdings" panose="05000000000000000000" pitchFamily="2" charset="2"/>
              <a:buChar char="q"/>
            </a:pPr>
            <a:r>
              <a:rPr lang="en-US" altLang="en-US" sz="2000" dirty="0">
                <a:solidFill>
                  <a:schemeClr val="bg2">
                    <a:lumMod val="50000"/>
                  </a:schemeClr>
                </a:solidFill>
              </a:rPr>
              <a:t>Brittle stars consist of a flat, circular body (disc) with five or more long thin arms that perform snakelike movements. These arms break of extremely easily, hence the name "Brittle stars". Arms sharply marked off from the central disc. </a:t>
            </a:r>
          </a:p>
          <a:p>
            <a:pPr algn="just" rtl="0">
              <a:lnSpc>
                <a:spcPct val="90000"/>
              </a:lnSpc>
              <a:buFont typeface="Wingdings" panose="05000000000000000000" pitchFamily="2" charset="2"/>
              <a:buChar char="Ø"/>
            </a:pPr>
            <a:r>
              <a:rPr lang="en-US" altLang="en-US" sz="2000" dirty="0">
                <a:solidFill>
                  <a:schemeClr val="bg2">
                    <a:lumMod val="50000"/>
                  </a:schemeClr>
                </a:solidFill>
              </a:rPr>
              <a:t>The sides of the arms are often spiny. </a:t>
            </a:r>
          </a:p>
          <a:p>
            <a:pPr algn="just" rtl="0">
              <a:lnSpc>
                <a:spcPct val="90000"/>
              </a:lnSpc>
              <a:buFont typeface="Wingdings" panose="05000000000000000000" pitchFamily="2" charset="2"/>
              <a:buChar char="Ø"/>
            </a:pPr>
            <a:r>
              <a:rPr lang="en-US" altLang="en-US" sz="2000" dirty="0">
                <a:solidFill>
                  <a:schemeClr val="bg2">
                    <a:lumMod val="50000"/>
                  </a:schemeClr>
                </a:solidFill>
              </a:rPr>
              <a:t>The mouth is situated at the lower surface and is surrounded by five toothed jaws.</a:t>
            </a:r>
          </a:p>
          <a:p>
            <a:pPr algn="just" rtl="0">
              <a:lnSpc>
                <a:spcPct val="90000"/>
              </a:lnSpc>
              <a:buFont typeface="Wingdings" panose="05000000000000000000" pitchFamily="2" charset="2"/>
              <a:buChar char="Ø"/>
            </a:pPr>
            <a:r>
              <a:rPr lang="en-US" altLang="en-US" sz="2000" dirty="0">
                <a:solidFill>
                  <a:schemeClr val="bg2">
                    <a:lumMod val="50000"/>
                  </a:schemeClr>
                </a:solidFill>
              </a:rPr>
              <a:t>Pedicellaria absent.</a:t>
            </a:r>
          </a:p>
          <a:p>
            <a:pPr algn="just" rtl="0">
              <a:lnSpc>
                <a:spcPct val="90000"/>
              </a:lnSpc>
              <a:buFont typeface="Wingdings" panose="05000000000000000000" pitchFamily="2" charset="2"/>
              <a:buChar char="Ø"/>
            </a:pPr>
            <a:r>
              <a:rPr lang="en-US" altLang="en-US" sz="2000" dirty="0">
                <a:solidFill>
                  <a:schemeClr val="bg2">
                    <a:lumMod val="50000"/>
                  </a:schemeClr>
                </a:solidFill>
              </a:rPr>
              <a:t>No anus .</a:t>
            </a:r>
          </a:p>
          <a:p>
            <a:pPr algn="just" rtl="0">
              <a:lnSpc>
                <a:spcPct val="90000"/>
              </a:lnSpc>
              <a:buFont typeface="Wingdings" panose="05000000000000000000" pitchFamily="2" charset="2"/>
              <a:buChar char="Ø"/>
            </a:pPr>
            <a:r>
              <a:rPr lang="en-US" altLang="en-US" sz="2000" dirty="0">
                <a:solidFill>
                  <a:schemeClr val="bg2">
                    <a:lumMod val="50000"/>
                  </a:schemeClr>
                </a:solidFill>
              </a:rPr>
              <a:t>Ambulacral grooves absent or covered by ossicles; tube feet without suckers.</a:t>
            </a:r>
          </a:p>
          <a:p>
            <a:pPr algn="just" rtl="0">
              <a:lnSpc>
                <a:spcPct val="90000"/>
              </a:lnSpc>
              <a:buFont typeface="Wingdings" panose="05000000000000000000" pitchFamily="2" charset="2"/>
              <a:buChar char="Ø"/>
            </a:pPr>
            <a:r>
              <a:rPr lang="en-US" altLang="en-US" sz="2000" dirty="0">
                <a:solidFill>
                  <a:schemeClr val="bg2">
                    <a:lumMod val="50000"/>
                  </a:schemeClr>
                </a:solidFill>
              </a:rPr>
              <a:t>Madreporite oral. </a:t>
            </a:r>
          </a:p>
          <a:p>
            <a:pPr algn="just" rtl="0">
              <a:lnSpc>
                <a:spcPct val="90000"/>
              </a:lnSpc>
              <a:buFont typeface="Wingdings" panose="05000000000000000000" pitchFamily="2" charset="2"/>
              <a:buChar char="Ø"/>
            </a:pPr>
            <a:r>
              <a:rPr lang="en-US" altLang="en-US" sz="2000" dirty="0">
                <a:solidFill>
                  <a:schemeClr val="bg2">
                    <a:lumMod val="50000"/>
                  </a:schemeClr>
                </a:solidFill>
              </a:rPr>
              <a:t>Most of the species are detritus feeders.</a:t>
            </a:r>
          </a:p>
          <a:p>
            <a:pPr algn="just" rtl="0">
              <a:lnSpc>
                <a:spcPct val="90000"/>
              </a:lnSpc>
              <a:buFont typeface="Wingdings" panose="05000000000000000000" pitchFamily="2" charset="2"/>
              <a:buChar char="Ø"/>
            </a:pPr>
            <a:r>
              <a:rPr lang="en-US" altLang="en-US" sz="2000" b="1" dirty="0">
                <a:solidFill>
                  <a:schemeClr val="bg2">
                    <a:lumMod val="50000"/>
                  </a:schemeClr>
                </a:solidFill>
              </a:rPr>
              <a:t>Ex. </a:t>
            </a:r>
            <a:r>
              <a:rPr lang="en-US" altLang="en-US" sz="2000" i="1" dirty="0">
                <a:solidFill>
                  <a:schemeClr val="bg2">
                    <a:lumMod val="50000"/>
                  </a:schemeClr>
                </a:solidFill>
              </a:rPr>
              <a:t>Ophiura </a:t>
            </a:r>
            <a:r>
              <a:rPr lang="en-US" altLang="en-US" sz="2000" b="1" dirty="0">
                <a:solidFill>
                  <a:schemeClr val="bg2">
                    <a:lumMod val="50000"/>
                  </a:schemeClr>
                </a:solidFill>
              </a:rPr>
              <a:t>and </a:t>
            </a:r>
            <a:r>
              <a:rPr lang="en-US" altLang="en-US" sz="2000" i="1" dirty="0">
                <a:solidFill>
                  <a:schemeClr val="bg2">
                    <a:lumMod val="50000"/>
                  </a:schemeClr>
                </a:solidFill>
              </a:rPr>
              <a:t>Ophiothrix</a:t>
            </a:r>
            <a:r>
              <a:rPr lang="en-US" altLang="en-US" sz="2000" b="1" dirty="0">
                <a:solidFill>
                  <a:schemeClr val="bg2">
                    <a:lumMod val="50000"/>
                  </a:schemeClr>
                </a:solidFill>
              </a:rPr>
              <a:t> .</a:t>
            </a:r>
          </a:p>
        </p:txBody>
      </p:sp>
      <p:sp>
        <p:nvSpPr>
          <p:cNvPr id="52228" name="Content Placeholder 1"/>
          <p:cNvSpPr>
            <a:spLocks noGrp="1"/>
          </p:cNvSpPr>
          <p:nvPr>
            <p:ph sz="half" idx="2"/>
          </p:nvPr>
        </p:nvSpPr>
        <p:spPr>
          <a:xfrm>
            <a:off x="7924801" y="2781301"/>
            <a:ext cx="2743199" cy="1790700"/>
          </a:xfrm>
        </p:spPr>
        <p:txBody>
          <a:bodyPr/>
          <a:lstStyle/>
          <a:p>
            <a:endParaRPr lang="en-GB" altLang="en-US" dirty="0"/>
          </a:p>
        </p:txBody>
      </p:sp>
      <p:sp>
        <p:nvSpPr>
          <p:cNvPr id="5222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A0718ADD-D9ED-460B-AA6B-3EAD9D20CB13}" type="slidenum">
              <a:rPr kumimoji="0" lang="en-US" altLang="en-US" sz="1600" b="1" i="0" u="none" strike="noStrike" kern="1200" cap="none" spc="0" normalizeH="0" baseline="0" noProof="0">
                <a:ln>
                  <a:noFill/>
                </a:ln>
                <a:solidFill>
                  <a:srgbClr val="FEFAC9"/>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en-US" sz="1600" b="1" i="0" u="none" strike="noStrike" kern="1200" cap="none" spc="0" normalizeH="0" baseline="0" noProof="0">
              <a:ln>
                <a:noFill/>
              </a:ln>
              <a:solidFill>
                <a:srgbClr val="FEFAC9"/>
              </a:solidFill>
              <a:effectLst/>
              <a:uLnTx/>
              <a:uFillTx/>
              <a:latin typeface="Arial" panose="020B0604020202020204" pitchFamily="34" charset="0"/>
              <a:ea typeface="+mn-ea"/>
              <a:cs typeface="+mn-cs"/>
            </a:endParaRP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626" y="3929479"/>
            <a:ext cx="4402258" cy="227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4" descr="brittle_star">
            <a:extLst>
              <a:ext uri="{FF2B5EF4-FFF2-40B4-BE49-F238E27FC236}">
                <a16:creationId xmlns:a16="http://schemas.microsoft.com/office/drawing/2014/main" id="{72846145-8A63-7899-ED1C-2297A0A48C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627" y="463549"/>
            <a:ext cx="4402258"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508687" y="395416"/>
            <a:ext cx="10422924" cy="1072437"/>
          </a:xfrm>
        </p:spPr>
        <p:txBody>
          <a:bodyPr/>
          <a:lstStyle/>
          <a:p>
            <a:r>
              <a:rPr lang="en-US" altLang="en-US" dirty="0">
                <a:solidFill>
                  <a:schemeClr val="bg2"/>
                </a:solidFill>
              </a:rPr>
              <a:t>Are primarily detrital or filter feeders, raising their arms in a current to capture particulates</a:t>
            </a:r>
          </a:p>
          <a:p>
            <a:endParaRPr lang="en-US" altLang="en-US" dirty="0">
              <a:solidFill>
                <a:srgbClr val="FF6600"/>
              </a:solidFill>
            </a:endParaRPr>
          </a:p>
        </p:txBody>
      </p:sp>
      <p:pic>
        <p:nvPicPr>
          <p:cNvPr id="75783" name="Picture 7" descr="serpent_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621" y="1467853"/>
            <a:ext cx="5410200" cy="49947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mil88894_1609a">
            <a:extLst>
              <a:ext uri="{FF2B5EF4-FFF2-40B4-BE49-F238E27FC236}">
                <a16:creationId xmlns:a16="http://schemas.microsoft.com/office/drawing/2014/main" id="{36C98943-9BD5-EA78-40A6-D4B9E9F2D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08" y="1407733"/>
            <a:ext cx="5688597" cy="505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3985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to="" calcmode="lin" valueType="num">
                                      <p:cBhvr>
                                        <p:cTn id="7" dur="1" fill="hold"/>
                                        <p:tgtEl>
                                          <p:spTgt spid="7577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5783"/>
                                        </p:tgtEl>
                                        <p:attrNameLst>
                                          <p:attrName>style.visibility</p:attrName>
                                        </p:attrNameLst>
                                      </p:cBhvr>
                                      <p:to>
                                        <p:strVal val="visible"/>
                                      </p:to>
                                    </p:set>
                                    <p:anim to="" calcmode="lin" valueType="num">
                                      <p:cBhvr>
                                        <p:cTn id="12" dur="1" fill="hold"/>
                                        <p:tgtEl>
                                          <p:spTgt spid="757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81263" y="368968"/>
            <a:ext cx="10972800" cy="612608"/>
          </a:xfrm>
        </p:spPr>
        <p:txBody>
          <a:bodyPr/>
          <a:lstStyle/>
          <a:p>
            <a:r>
              <a:rPr lang="en-US" altLang="en-US" dirty="0"/>
              <a:t>Class 3 Crinoidea</a:t>
            </a:r>
          </a:p>
        </p:txBody>
      </p:sp>
      <p:sp>
        <p:nvSpPr>
          <p:cNvPr id="54275" name="Rectangle 3"/>
          <p:cNvSpPr>
            <a:spLocks noGrp="1" noChangeArrowheads="1"/>
          </p:cNvSpPr>
          <p:nvPr>
            <p:ph type="body" idx="1"/>
          </p:nvPr>
        </p:nvSpPr>
        <p:spPr>
          <a:xfrm>
            <a:off x="409073" y="981576"/>
            <a:ext cx="10972800" cy="5507456"/>
          </a:xfrm>
        </p:spPr>
        <p:txBody>
          <a:bodyPr/>
          <a:lstStyle/>
          <a:p>
            <a:r>
              <a:rPr lang="en-US" altLang="en-US" sz="2800" dirty="0">
                <a:solidFill>
                  <a:srgbClr val="00CC00"/>
                </a:solidFill>
              </a:rPr>
              <a:t>Crinoids or feather stars - almost certainly close to the ancestral form of the phylum.</a:t>
            </a:r>
          </a:p>
          <a:p>
            <a:r>
              <a:rPr lang="en-US" altLang="en-US" sz="2800" dirty="0">
                <a:solidFill>
                  <a:srgbClr val="FF6600"/>
                </a:solidFill>
              </a:rPr>
              <a:t>Body attached during part or whole of the life by aboral stalk.</a:t>
            </a:r>
          </a:p>
          <a:p>
            <a:r>
              <a:rPr lang="en-US" altLang="en-US" sz="2800" dirty="0">
                <a:solidFill>
                  <a:srgbClr val="CC0099"/>
                </a:solidFill>
              </a:rPr>
              <a:t>Mouth and anus  are both on oral side.</a:t>
            </a:r>
          </a:p>
          <a:p>
            <a:r>
              <a:rPr lang="en-US" altLang="en-US" sz="2800" dirty="0">
                <a:solidFill>
                  <a:srgbClr val="FF6600"/>
                </a:solidFill>
              </a:rPr>
              <a:t>Body is mainly made of ossicles.</a:t>
            </a:r>
          </a:p>
          <a:p>
            <a:r>
              <a:rPr lang="en-US" altLang="en-US" sz="2800" dirty="0">
                <a:solidFill>
                  <a:srgbClr val="CC0099"/>
                </a:solidFill>
              </a:rPr>
              <a:t>10 arms  with pinnules. Tube feet  with out suckers ; no madreporite , spine and pedicellariae. </a:t>
            </a:r>
          </a:p>
          <a:p>
            <a:r>
              <a:rPr lang="en-US" altLang="en-US" sz="2800" dirty="0">
                <a:solidFill>
                  <a:srgbClr val="CC0099"/>
                </a:solidFill>
              </a:rPr>
              <a:t>Ciliated ambulacral grooves on oral surface.</a:t>
            </a:r>
          </a:p>
          <a:p>
            <a:r>
              <a:rPr lang="en-US" altLang="en-US" sz="2800" dirty="0">
                <a:solidFill>
                  <a:schemeClr val="bg2">
                    <a:lumMod val="50000"/>
                  </a:schemeClr>
                </a:solidFill>
              </a:rPr>
              <a:t>Ex. </a:t>
            </a:r>
            <a:r>
              <a:rPr lang="en-US" altLang="en-US" sz="2800" i="1" dirty="0">
                <a:solidFill>
                  <a:schemeClr val="bg2">
                    <a:lumMod val="50000"/>
                  </a:schemeClr>
                </a:solidFill>
              </a:rPr>
              <a:t>Antedon</a:t>
            </a:r>
            <a:r>
              <a:rPr lang="en-US" altLang="en-US" sz="2800" dirty="0">
                <a:solidFill>
                  <a:schemeClr val="bg2">
                    <a:lumMod val="50000"/>
                  </a:schemeClr>
                </a:solidFill>
              </a:rPr>
              <a:t> and </a:t>
            </a:r>
            <a:r>
              <a:rPr lang="en-US" altLang="en-US" sz="2800" i="1" dirty="0">
                <a:solidFill>
                  <a:schemeClr val="bg2">
                    <a:lumMod val="50000"/>
                  </a:schemeClr>
                </a:solidFill>
              </a:rPr>
              <a:t>Neometra</a:t>
            </a:r>
            <a:r>
              <a:rPr lang="en-US" altLang="en-US" sz="2800" dirty="0">
                <a:solidFill>
                  <a:schemeClr val="bg2">
                    <a:lumMod val="50000"/>
                  </a:schemeClr>
                </a:solidFill>
              </a:rPr>
              <a:t> (feather star</a:t>
            </a:r>
            <a:r>
              <a:rPr lang="en-US" altLang="en-US" sz="2800" dirty="0">
                <a:solidFill>
                  <a:srgbClr val="CC0099"/>
                </a:solidFill>
              </a:rPr>
              <a:t>)</a:t>
            </a:r>
            <a:endParaRPr lang="en-US" altLang="en-US" dirty="0">
              <a:solidFill>
                <a:srgbClr val="CC0099"/>
              </a:solidFill>
            </a:endParaRPr>
          </a:p>
          <a:p>
            <a:endParaRPr lang="en-US" altLang="en-US" dirty="0">
              <a:solidFill>
                <a:srgbClr val="FF6600"/>
              </a:solidFill>
            </a:endParaRPr>
          </a:p>
          <a:p>
            <a:pPr marL="120015" indent="0">
              <a:buNone/>
            </a:pPr>
            <a:endParaRPr lang="en-US" altLang="en-US" dirty="0">
              <a:solidFill>
                <a:srgbClr val="CC0099"/>
              </a:solidFill>
            </a:endParaRPr>
          </a:p>
        </p:txBody>
      </p:sp>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descr="mil88894_1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90" y="573339"/>
            <a:ext cx="4371474" cy="557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2" name="Text Box 4"/>
          <p:cNvSpPr txBox="1">
            <a:spLocks noChangeArrowheads="1"/>
          </p:cNvSpPr>
          <p:nvPr/>
        </p:nvSpPr>
        <p:spPr bwMode="auto">
          <a:xfrm>
            <a:off x="493462" y="2323542"/>
            <a:ext cx="24466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chemeClr val="bg2">
                    <a:lumMod val="50000"/>
                  </a:schemeClr>
                </a:solidFill>
                <a:effectLst/>
                <a:uLnTx/>
                <a:uFillTx/>
                <a:latin typeface="Myriad Web Pro"/>
                <a:ea typeface="+mn-ea"/>
                <a:cs typeface="+mn-cs"/>
              </a:rPr>
              <a:t>Class Crinoidea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chemeClr val="bg2">
                    <a:lumMod val="50000"/>
                  </a:schemeClr>
                </a:solidFill>
                <a:effectLst/>
                <a:uLnTx/>
                <a:uFillTx/>
                <a:latin typeface="Myriad Web Pro"/>
                <a:ea typeface="+mn-ea"/>
                <a:cs typeface="+mn-cs"/>
              </a:rPr>
              <a:t>Sea lily (</a:t>
            </a:r>
            <a:r>
              <a:rPr kumimoji="0" lang="en-US" altLang="en-US" sz="2400" b="0" i="1" u="none" strike="noStrike" kern="1200" cap="none" spc="0" normalizeH="0" baseline="0" noProof="0" dirty="0">
                <a:ln>
                  <a:noFill/>
                </a:ln>
                <a:solidFill>
                  <a:schemeClr val="bg2">
                    <a:lumMod val="50000"/>
                  </a:schemeClr>
                </a:solidFill>
                <a:effectLst/>
                <a:uLnTx/>
                <a:uFillTx/>
                <a:latin typeface="Myriad Web Pro"/>
                <a:ea typeface="+mn-ea"/>
                <a:cs typeface="+mn-cs"/>
              </a:rPr>
              <a:t>Antedon</a:t>
            </a:r>
            <a:r>
              <a:rPr kumimoji="0" lang="en-US" altLang="en-US" sz="2400" b="0" i="0" u="none" strike="noStrike" kern="1200" cap="none" spc="0" normalizeH="0" baseline="0" noProof="0" dirty="0">
                <a:ln>
                  <a:noFill/>
                </a:ln>
                <a:solidFill>
                  <a:schemeClr val="bg2">
                    <a:lumMod val="50000"/>
                  </a:schemeClr>
                </a:solidFill>
                <a:effectLst/>
                <a:uLnTx/>
                <a:uFillTx/>
                <a:latin typeface="Myriad Web Pro"/>
                <a:ea typeface="+mn-ea"/>
                <a:cs typeface="+mn-cs"/>
              </a:rPr>
              <a:t> )</a:t>
            </a:r>
          </a:p>
        </p:txBody>
      </p:sp>
      <p:pic>
        <p:nvPicPr>
          <p:cNvPr id="4" name="صورة 3">
            <a:extLst>
              <a:ext uri="{FF2B5EF4-FFF2-40B4-BE49-F238E27FC236}">
                <a16:creationId xmlns:a16="http://schemas.microsoft.com/office/drawing/2014/main" id="{EBCDD966-8F79-E8C3-2CD6-91A79D999C41}"/>
              </a:ext>
            </a:extLst>
          </p:cNvPr>
          <p:cNvPicPr>
            <a:picLocks noChangeAspect="1"/>
          </p:cNvPicPr>
          <p:nvPr/>
        </p:nvPicPr>
        <p:blipFill>
          <a:blip r:embed="rId3"/>
          <a:stretch>
            <a:fillRect/>
          </a:stretch>
        </p:blipFill>
        <p:spPr>
          <a:xfrm>
            <a:off x="7010202" y="573339"/>
            <a:ext cx="4572396" cy="5578808"/>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to="" calcmode="lin" valueType="num">
                                      <p:cBhvr>
                                        <p:cTn id="7" dur="1" fill="hold"/>
                                        <p:tgtEl>
                                          <p:spTgt spid="109571"/>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9572">
                                            <p:txEl>
                                              <p:pRg st="0" end="0"/>
                                            </p:txEl>
                                          </p:spTgt>
                                        </p:tgtEl>
                                        <p:attrNameLst>
                                          <p:attrName>style.visibility</p:attrName>
                                        </p:attrNameLst>
                                      </p:cBhvr>
                                      <p:to>
                                        <p:strVal val="visible"/>
                                      </p:to>
                                    </p:set>
                                    <p:anim to="" calcmode="lin" valueType="num">
                                      <p:cBhvr>
                                        <p:cTn id="12" dur="1" fill="hold"/>
                                        <p:tgtEl>
                                          <p:spTgt spid="109572">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109572">
                                            <p:txEl>
                                              <p:pRg st="1" end="1"/>
                                            </p:txEl>
                                          </p:spTgt>
                                        </p:tgtEl>
                                        <p:attrNameLst>
                                          <p:attrName>style.visibility</p:attrName>
                                        </p:attrNameLst>
                                      </p:cBhvr>
                                      <p:to>
                                        <p:strVal val="visible"/>
                                      </p:to>
                                    </p:set>
                                    <p:anim to="" calcmode="lin" valueType="num">
                                      <p:cBhvr>
                                        <p:cTn id="15" dur="1" fill="hold"/>
                                        <p:tgtEl>
                                          <p:spTgt spid="109572">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535405" y="408291"/>
            <a:ext cx="11159290" cy="2551477"/>
          </a:xfrm>
        </p:spPr>
        <p:txBody>
          <a:bodyPr/>
          <a:lstStyle/>
          <a:p>
            <a:r>
              <a:rPr lang="en-US" altLang="en-US" dirty="0">
                <a:solidFill>
                  <a:srgbClr val="CC0099"/>
                </a:solidFill>
              </a:rPr>
              <a:t>Free living crinoids - “feather stars”</a:t>
            </a:r>
          </a:p>
          <a:p>
            <a:r>
              <a:rPr lang="en-US" altLang="en-US" dirty="0">
                <a:solidFill>
                  <a:srgbClr val="FF6600"/>
                </a:solidFill>
              </a:rPr>
              <a:t>Have &gt;10 arms, often migrating vertically to filter feed in shallow waters at night, usually by crawling</a:t>
            </a:r>
          </a:p>
          <a:p>
            <a:r>
              <a:rPr lang="en-US" altLang="en-US" u="sng" dirty="0">
                <a:solidFill>
                  <a:srgbClr val="00CC00"/>
                </a:solidFill>
              </a:rPr>
              <a:t>Antedon</a:t>
            </a:r>
            <a:r>
              <a:rPr lang="en-US" altLang="en-US" dirty="0">
                <a:solidFill>
                  <a:srgbClr val="00CC00"/>
                </a:solidFill>
              </a:rPr>
              <a:t>: </a:t>
            </a:r>
            <a:r>
              <a:rPr lang="en-US" altLang="en-US" u="sng" dirty="0">
                <a:solidFill>
                  <a:srgbClr val="00CC00"/>
                </a:solidFill>
              </a:rPr>
              <a:t>A. bifida</a:t>
            </a:r>
            <a:r>
              <a:rPr lang="en-US" altLang="en-US" dirty="0">
                <a:solidFill>
                  <a:srgbClr val="00CC00"/>
                </a:solidFill>
              </a:rPr>
              <a:t> is found in UK waters.  This can swim actively.</a:t>
            </a:r>
          </a:p>
        </p:txBody>
      </p:sp>
      <p:pic>
        <p:nvPicPr>
          <p:cNvPr id="57348" name="Picture 4" descr="antedon bifida feather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70076"/>
            <a:ext cx="4315327" cy="3323485"/>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descr="antedon b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231" y="3070076"/>
            <a:ext cx="4844716" cy="3323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anim to="" calcmode="lin" valueType="num">
                                      <p:cBhvr>
                                        <p:cTn id="7" dur="1" fill="hold"/>
                                        <p:tgtEl>
                                          <p:spTgt spid="57347">
                                            <p:txEl>
                                              <p:pRg st="2" end="2"/>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 to="" calcmode="lin" valueType="num">
                                      <p:cBhvr>
                                        <p:cTn id="12" dur="1" fill="hold"/>
                                        <p:tgtEl>
                                          <p:spTgt spid="57348"/>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57349"/>
                                        </p:tgtEl>
                                        <p:attrNameLst>
                                          <p:attrName>style.visibility</p:attrName>
                                        </p:attrNameLst>
                                      </p:cBhvr>
                                      <p:to>
                                        <p:strVal val="visible"/>
                                      </p:to>
                                    </p:set>
                                    <p:anim to="" calcmode="lin" valueType="num">
                                      <p:cBhvr>
                                        <p:cTn id="17" dur="1" fill="hold"/>
                                        <p:tgtEl>
                                          <p:spTgt spid="5734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4A9F2-F799-6941-D9C2-772E6CF94AFE}"/>
            </a:ext>
          </a:extLst>
        </p:cNvPr>
        <p:cNvGrpSpPr/>
        <p:nvPr/>
      </p:nvGrpSpPr>
      <p:grpSpPr>
        <a:xfrm>
          <a:off x="0" y="0"/>
          <a:ext cx="0" cy="0"/>
          <a:chOff x="0" y="0"/>
          <a:chExt cx="0" cy="0"/>
        </a:xfrm>
      </p:grpSpPr>
      <p:sp>
        <p:nvSpPr>
          <p:cNvPr id="76802" name="Rectangle 2">
            <a:extLst>
              <a:ext uri="{FF2B5EF4-FFF2-40B4-BE49-F238E27FC236}">
                <a16:creationId xmlns:a16="http://schemas.microsoft.com/office/drawing/2014/main" id="{E862378A-FA0E-4544-4785-DB172CA5590C}"/>
              </a:ext>
            </a:extLst>
          </p:cNvPr>
          <p:cNvSpPr>
            <a:spLocks noGrp="1" noChangeArrowheads="1"/>
          </p:cNvSpPr>
          <p:nvPr>
            <p:ph type="title"/>
          </p:nvPr>
        </p:nvSpPr>
        <p:spPr>
          <a:xfrm>
            <a:off x="537410" y="361098"/>
            <a:ext cx="10972800" cy="628651"/>
          </a:xfrm>
        </p:spPr>
        <p:txBody>
          <a:bodyPr/>
          <a:lstStyle/>
          <a:p>
            <a:r>
              <a:rPr lang="en-US" altLang="en-US" dirty="0"/>
              <a:t>Class 4  Echinoidea- Sea Urchin</a:t>
            </a:r>
          </a:p>
        </p:txBody>
      </p:sp>
      <p:sp>
        <p:nvSpPr>
          <p:cNvPr id="76806" name="Text Box 6">
            <a:extLst>
              <a:ext uri="{FF2B5EF4-FFF2-40B4-BE49-F238E27FC236}">
                <a16:creationId xmlns:a16="http://schemas.microsoft.com/office/drawing/2014/main" id="{7DBDE068-8A6A-0772-B0DE-34E9C3009C8D}"/>
              </a:ext>
            </a:extLst>
          </p:cNvPr>
          <p:cNvSpPr txBox="1">
            <a:spLocks noChangeArrowheads="1"/>
          </p:cNvSpPr>
          <p:nvPr/>
        </p:nvSpPr>
        <p:spPr bwMode="auto">
          <a:xfrm>
            <a:off x="6629400" y="5638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39A6"/>
              </a:solidFill>
              <a:effectLst/>
              <a:uLnTx/>
              <a:uFillTx/>
              <a:latin typeface="Myriad Web Pro"/>
              <a:ea typeface="+mn-ea"/>
              <a:cs typeface="+mn-cs"/>
            </a:endParaRPr>
          </a:p>
        </p:txBody>
      </p:sp>
      <p:sp>
        <p:nvSpPr>
          <p:cNvPr id="2" name="عنصر نائب للنص 1">
            <a:extLst>
              <a:ext uri="{FF2B5EF4-FFF2-40B4-BE49-F238E27FC236}">
                <a16:creationId xmlns:a16="http://schemas.microsoft.com/office/drawing/2014/main" id="{FEA76300-024A-DD98-3687-D4F003DA3E47}"/>
              </a:ext>
            </a:extLst>
          </p:cNvPr>
          <p:cNvSpPr>
            <a:spLocks noGrp="1"/>
          </p:cNvSpPr>
          <p:nvPr>
            <p:ph type="body" idx="1"/>
          </p:nvPr>
        </p:nvSpPr>
        <p:spPr>
          <a:xfrm>
            <a:off x="465640" y="1033405"/>
            <a:ext cx="10972800" cy="4561740"/>
          </a:xfrm>
        </p:spPr>
        <p:txBody>
          <a:bodyPr/>
          <a:lstStyle/>
          <a:p>
            <a:r>
              <a:rPr lang="en-US" dirty="0"/>
              <a:t>Body discoid, oval or semi-spherical and with out arms.</a:t>
            </a:r>
          </a:p>
          <a:p>
            <a:r>
              <a:rPr lang="en-US" dirty="0"/>
              <a:t>Skelton or test compact bearing movable spines and three-jawed pedicellariae.</a:t>
            </a:r>
          </a:p>
          <a:p>
            <a:r>
              <a:rPr lang="en-US" dirty="0"/>
              <a:t>Ambulacral grooves covered by ossicles; tube feet with sucker.</a:t>
            </a:r>
          </a:p>
          <a:p>
            <a:r>
              <a:rPr lang="en-US" dirty="0"/>
              <a:t>Chewing apparatus or </a:t>
            </a:r>
            <a:r>
              <a:rPr kumimoji="0" lang="en-US" altLang="en-US" sz="3200" b="1" i="0" u="none" strike="noStrike" kern="1200" cap="none" spc="0" normalizeH="0" baseline="0" noProof="0" dirty="0">
                <a:ln>
                  <a:noFill/>
                </a:ln>
                <a:solidFill>
                  <a:srgbClr val="4B4B4B"/>
                </a:solidFill>
                <a:effectLst/>
                <a:uLnTx/>
                <a:uFillTx/>
                <a:latin typeface="Myriad Web Pro"/>
                <a:ea typeface="+mn-ea"/>
                <a:cs typeface="+mn-cs"/>
              </a:rPr>
              <a:t>Aristotle’s Lantern with teeth.</a:t>
            </a:r>
          </a:p>
          <a:p>
            <a:r>
              <a:rPr lang="en-US" b="1" dirty="0">
                <a:solidFill>
                  <a:srgbClr val="4B4B4B"/>
                </a:solidFill>
                <a:latin typeface="Myriad Web Pro"/>
              </a:rPr>
              <a:t>Ex. </a:t>
            </a:r>
            <a:r>
              <a:rPr lang="en-US" i="1" dirty="0">
                <a:solidFill>
                  <a:srgbClr val="4B4B4B"/>
                </a:solidFill>
                <a:latin typeface="Myriad Web Pro"/>
              </a:rPr>
              <a:t>Echinus and Diadema </a:t>
            </a:r>
            <a:r>
              <a:rPr lang="en-US" b="1" dirty="0">
                <a:solidFill>
                  <a:srgbClr val="4B4B4B"/>
                </a:solidFill>
                <a:latin typeface="Myriad Web Pro"/>
              </a:rPr>
              <a:t>.</a:t>
            </a:r>
            <a:endParaRPr lang="ar-IQ" dirty="0"/>
          </a:p>
        </p:txBody>
      </p:sp>
    </p:spTree>
    <p:extLst>
      <p:ext uri="{BB962C8B-B14F-4D97-AF65-F5344CB8AC3E}">
        <p14:creationId xmlns:p14="http://schemas.microsoft.com/office/powerpoint/2010/main" val="130705029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to="" calcmode="lin" valueType="num">
                                      <p:cBhvr>
                                        <p:cTn id="7" dur="1" fill="hold"/>
                                        <p:tgtEl>
                                          <p:spTgt spid="768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mil88894_1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164" y="433137"/>
            <a:ext cx="5241925" cy="60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descr="sea urchin tee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240" y="3582163"/>
            <a:ext cx="2536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31" name="Picture 7" descr="Urchin-m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8865" y="657226"/>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432" name="Picture 8" descr="urchin_mout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35" y="532107"/>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3433" name="Rectangle 9"/>
          <p:cNvSpPr>
            <a:spLocks noChangeArrowheads="1"/>
          </p:cNvSpPr>
          <p:nvPr/>
        </p:nvSpPr>
        <p:spPr bwMode="auto">
          <a:xfrm>
            <a:off x="351293" y="2578572"/>
            <a:ext cx="30416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Char char="•"/>
              <a:tabLst/>
              <a:defRPr/>
            </a:pPr>
            <a:r>
              <a:rPr kumimoji="0" lang="en-US" altLang="en-US" sz="2000" b="1" i="0" u="none" strike="noStrike" kern="1200" cap="none" spc="0" normalizeH="0" baseline="0" noProof="0" dirty="0">
                <a:ln>
                  <a:noFill/>
                </a:ln>
                <a:solidFill>
                  <a:srgbClr val="4B4B4B"/>
                </a:solidFill>
                <a:effectLst/>
                <a:uLnTx/>
                <a:uFillTx/>
                <a:latin typeface="Myriad Web Pro"/>
                <a:ea typeface="+mn-ea"/>
                <a:cs typeface="+mn-cs"/>
              </a:rPr>
              <a:t>The mouthparts are unique, 5-radiate (of course!), known as Aristotle’s Lantern.  This involves 5 continually growing chisel teeth, each with 8 supporting skeletal pieces.  This gives the teeth remarkable versatility in their action.</a:t>
            </a:r>
          </a:p>
        </p:txBody>
      </p:sp>
    </p:spTree>
    <p:extLst>
      <p:ext uri="{BB962C8B-B14F-4D97-AF65-F5344CB8AC3E}">
        <p14:creationId xmlns:p14="http://schemas.microsoft.com/office/powerpoint/2010/main" val="2855348370"/>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3433">
                                            <p:txEl>
                                              <p:pRg st="0" end="0"/>
                                            </p:txEl>
                                          </p:spTgt>
                                        </p:tgtEl>
                                        <p:attrNameLst>
                                          <p:attrName>style.visibility</p:attrName>
                                        </p:attrNameLst>
                                      </p:cBhvr>
                                      <p:to>
                                        <p:strVal val="visible"/>
                                      </p:to>
                                    </p:set>
                                    <p:anim to="" calcmode="lin" valueType="num">
                                      <p:cBhvr>
                                        <p:cTn id="7" dur="1" fill="hold"/>
                                        <p:tgtEl>
                                          <p:spTgt spid="10343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3427"/>
                                        </p:tgtEl>
                                        <p:attrNameLst>
                                          <p:attrName>style.visibility</p:attrName>
                                        </p:attrNameLst>
                                      </p:cBhvr>
                                      <p:to>
                                        <p:strVal val="visible"/>
                                      </p:to>
                                    </p:set>
                                    <p:anim to="" calcmode="lin" valueType="num">
                                      <p:cBhvr>
                                        <p:cTn id="12" dur="1" fill="hold"/>
                                        <p:tgtEl>
                                          <p:spTgt spid="103427"/>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3432"/>
                                        </p:tgtEl>
                                        <p:attrNameLst>
                                          <p:attrName>style.visibility</p:attrName>
                                        </p:attrNameLst>
                                      </p:cBhvr>
                                      <p:to>
                                        <p:strVal val="visible"/>
                                      </p:to>
                                    </p:set>
                                    <p:animEffect transition="in" filter="diamond(in)">
                                      <p:cBhvr>
                                        <p:cTn id="17" dur="2000"/>
                                        <p:tgtEl>
                                          <p:spTgt spid="103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03431"/>
                                        </p:tgtEl>
                                        <p:attrNameLst>
                                          <p:attrName>style.visibility</p:attrName>
                                        </p:attrNameLst>
                                      </p:cBhvr>
                                      <p:to>
                                        <p:strVal val="visible"/>
                                      </p:to>
                                    </p:set>
                                    <p:anim to="" calcmode="lin" valueType="num">
                                      <p:cBhvr>
                                        <p:cTn id="22" dur="1" fill="hold"/>
                                        <p:tgtEl>
                                          <p:spTgt spid="103431"/>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03428"/>
                                        </p:tgtEl>
                                        <p:attrNameLst>
                                          <p:attrName>style.visibility</p:attrName>
                                        </p:attrNameLst>
                                      </p:cBhvr>
                                      <p:to>
                                        <p:strVal val="visible"/>
                                      </p:to>
                                    </p:set>
                                    <p:anim to="" calcmode="lin" valueType="num">
                                      <p:cBhvr>
                                        <p:cTn id="27" dur="1" fill="hold"/>
                                        <p:tgtEl>
                                          <p:spTgt spid="1034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seaurchina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945" y="1707357"/>
            <a:ext cx="36385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sea_urchin_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668254" y="1571479"/>
            <a:ext cx="3200400" cy="2528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6" name="Text Box 6"/>
          <p:cNvSpPr txBox="1">
            <a:spLocks noChangeArrowheads="1"/>
          </p:cNvSpPr>
          <p:nvPr/>
        </p:nvSpPr>
        <p:spPr bwMode="auto">
          <a:xfrm>
            <a:off x="6629400" y="5638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39A6"/>
              </a:solidFill>
              <a:effectLst/>
              <a:uLnTx/>
              <a:uFillTx/>
              <a:latin typeface="Myriad Web Pro"/>
              <a:ea typeface="+mn-ea"/>
              <a:cs typeface="+mn-cs"/>
            </a:endParaRPr>
          </a:p>
        </p:txBody>
      </p:sp>
      <p:pic>
        <p:nvPicPr>
          <p:cNvPr id="76807" name="Picture 7" descr="sea_urchin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44" y="3293269"/>
            <a:ext cx="3614566" cy="2528888"/>
          </a:xfrm>
          <a:prstGeom prst="rect">
            <a:avLst/>
          </a:prstGeom>
          <a:noFill/>
          <a:extLst>
            <a:ext uri="{909E8E84-426E-40DD-AFC4-6F175D3DCCD1}">
              <a14:hiddenFill xmlns:a14="http://schemas.microsoft.com/office/drawing/2010/main">
                <a:solidFill>
                  <a:srgbClr val="FFFFFF"/>
                </a:solidFill>
              </a14:hiddenFill>
            </a:ext>
          </a:extLst>
        </p:spPr>
      </p:pic>
      <p:sp>
        <p:nvSpPr>
          <p:cNvPr id="76809" name="Rectangle 9"/>
          <p:cNvSpPr>
            <a:spLocks noChangeArrowheads="1"/>
          </p:cNvSpPr>
          <p:nvPr/>
        </p:nvSpPr>
        <p:spPr bwMode="auto">
          <a:xfrm>
            <a:off x="617455" y="912842"/>
            <a:ext cx="8823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altLang="en-US" sz="2400" b="1" i="0" u="none" strike="noStrike" kern="1200" cap="none" spc="0" normalizeH="0" baseline="0" noProof="0" dirty="0">
                <a:ln>
                  <a:noFill/>
                </a:ln>
                <a:solidFill>
                  <a:srgbClr val="4B4B4B"/>
                </a:solidFill>
                <a:effectLst/>
                <a:uLnTx/>
                <a:uFillTx/>
                <a:latin typeface="Myriad Web Pro"/>
                <a:ea typeface="+mn-ea"/>
                <a:cs typeface="+mn-cs"/>
              </a:rPr>
              <a:t>Are all herbivores, preferring macro-algae so are mainly found in sunlit waters</a:t>
            </a:r>
            <a:r>
              <a:rPr kumimoji="0" lang="en-US" altLang="en-US" sz="1800" b="1" i="0" u="none" strike="noStrike" kern="1200" cap="none" spc="0" normalizeH="0" baseline="0" noProof="0" dirty="0">
                <a:ln>
                  <a:noFill/>
                </a:ln>
                <a:solidFill>
                  <a:srgbClr val="4B4B4B"/>
                </a:solidFill>
                <a:effectLst/>
                <a:uLnTx/>
                <a:uFillTx/>
                <a:latin typeface="Myriad Web Pro"/>
                <a:ea typeface="+mn-ea"/>
                <a:cs typeface="+mn-cs"/>
              </a:rPr>
              <a:t>.</a:t>
            </a:r>
          </a:p>
        </p:txBody>
      </p:sp>
      <p:sp>
        <p:nvSpPr>
          <p:cNvPr id="76810" name="Rectangle 10"/>
          <p:cNvSpPr>
            <a:spLocks noChangeArrowheads="1"/>
          </p:cNvSpPr>
          <p:nvPr/>
        </p:nvSpPr>
        <p:spPr bwMode="auto">
          <a:xfrm>
            <a:off x="465640" y="5978496"/>
            <a:ext cx="8823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altLang="en-US" sz="2000" b="1" i="0" u="none" strike="noStrike" kern="1200" cap="none" spc="0" normalizeH="0" baseline="0" noProof="0" dirty="0">
                <a:ln>
                  <a:noFill/>
                </a:ln>
                <a:solidFill>
                  <a:srgbClr val="4B4B4B"/>
                </a:solidFill>
                <a:effectLst/>
                <a:uLnTx/>
                <a:uFillTx/>
                <a:latin typeface="Myriad Web Pro"/>
                <a:ea typeface="+mn-ea"/>
                <a:cs typeface="+mn-cs"/>
              </a:rPr>
              <a:t>They can be highly effective grazers, creating “urchin barrens” devoid of algae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 to="" calcmode="lin" valueType="num">
                                      <p:cBhvr>
                                        <p:cTn id="7" dur="1" fill="hold"/>
                                        <p:tgtEl>
                                          <p:spTgt spid="7680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6809"/>
                                        </p:tgtEl>
                                        <p:attrNameLst>
                                          <p:attrName>style.visibility</p:attrName>
                                        </p:attrNameLst>
                                      </p:cBhvr>
                                      <p:to>
                                        <p:strVal val="visible"/>
                                      </p:to>
                                    </p:set>
                                    <p:anim to="" calcmode="lin" valueType="num">
                                      <p:cBhvr>
                                        <p:cTn id="12" dur="1" fill="hold"/>
                                        <p:tgtEl>
                                          <p:spTgt spid="76809"/>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6804"/>
                                        </p:tgtEl>
                                        <p:attrNameLst>
                                          <p:attrName>style.visibility</p:attrName>
                                        </p:attrNameLst>
                                      </p:cBhvr>
                                      <p:to>
                                        <p:strVal val="visible"/>
                                      </p:to>
                                    </p:set>
                                    <p:anim to="" calcmode="lin" valueType="num">
                                      <p:cBhvr>
                                        <p:cTn id="17" dur="1" fill="hold"/>
                                        <p:tgtEl>
                                          <p:spTgt spid="7680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6810"/>
                                        </p:tgtEl>
                                        <p:attrNameLst>
                                          <p:attrName>style.visibility</p:attrName>
                                        </p:attrNameLst>
                                      </p:cBhvr>
                                      <p:to>
                                        <p:strVal val="visible"/>
                                      </p:to>
                                    </p:set>
                                    <p:anim to="" calcmode="lin" valueType="num">
                                      <p:cBhvr>
                                        <p:cTn id="22" dur="1" fill="hold"/>
                                        <p:tgtEl>
                                          <p:spTgt spid="76810"/>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76807"/>
                                        </p:tgtEl>
                                        <p:attrNameLst>
                                          <p:attrName>style.visibility</p:attrName>
                                        </p:attrNameLst>
                                      </p:cBhvr>
                                      <p:to>
                                        <p:strVal val="visible"/>
                                      </p:to>
                                    </p:set>
                                    <p:anim to="" calcmode="lin" valueType="num">
                                      <p:cBhvr>
                                        <p:cTn id="27" dur="1" fill="hold"/>
                                        <p:tgtEl>
                                          <p:spTgt spid="768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6D0E1-2CC5-2F74-4F9C-72329B91CF65}"/>
            </a:ext>
          </a:extLst>
        </p:cNvPr>
        <p:cNvGrpSpPr/>
        <p:nvPr/>
      </p:nvGrpSpPr>
      <p:grpSpPr>
        <a:xfrm>
          <a:off x="0" y="0"/>
          <a:ext cx="0" cy="0"/>
          <a:chOff x="0" y="0"/>
          <a:chExt cx="0" cy="0"/>
        </a:xfrm>
      </p:grpSpPr>
      <p:pic>
        <p:nvPicPr>
          <p:cNvPr id="101379" name="Picture 3" descr="mil88894_1611a">
            <a:extLst>
              <a:ext uri="{FF2B5EF4-FFF2-40B4-BE49-F238E27FC236}">
                <a16:creationId xmlns:a16="http://schemas.microsoft.com/office/drawing/2014/main" id="{F20F314C-C563-6360-D275-BDC1C1BBB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698" y="1981200"/>
            <a:ext cx="6001418" cy="4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4" descr="Warning%20Sea%20urchin">
            <a:extLst>
              <a:ext uri="{FF2B5EF4-FFF2-40B4-BE49-F238E27FC236}">
                <a16:creationId xmlns:a16="http://schemas.microsoft.com/office/drawing/2014/main" id="{D5266643-FAFA-F809-9782-182B7ED93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80" y="272716"/>
            <a:ext cx="4975225" cy="18207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a urchin test pentaradial symmetry">
            <a:extLst>
              <a:ext uri="{FF2B5EF4-FFF2-40B4-BE49-F238E27FC236}">
                <a16:creationId xmlns:a16="http://schemas.microsoft.com/office/drawing/2014/main" id="{D099447E-586E-9104-70D9-1BD2EF9A0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011" y="3789948"/>
            <a:ext cx="3429000" cy="25654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989CB83B-2C1B-70A0-6A1F-3E58A41B2C26}"/>
              </a:ext>
            </a:extLst>
          </p:cNvPr>
          <p:cNvSpPr txBox="1"/>
          <p:nvPr/>
        </p:nvSpPr>
        <p:spPr>
          <a:xfrm>
            <a:off x="8785058" y="3420616"/>
            <a:ext cx="18689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4B4B4B"/>
                </a:solidFill>
                <a:effectLst/>
                <a:uLnTx/>
                <a:uFillTx/>
                <a:latin typeface="Myriad Web Pro"/>
                <a:ea typeface="+mn-ea"/>
                <a:cs typeface="+mn-cs"/>
              </a:rPr>
              <a:t>Sea Urchin test</a:t>
            </a:r>
            <a:endParaRPr kumimoji="0" lang="ar-IQ" sz="1800" b="0" i="0" u="none" strike="noStrike" kern="1200" cap="none" spc="0" normalizeH="0" baseline="0" noProof="0" dirty="0">
              <a:ln>
                <a:noFill/>
              </a:ln>
              <a:solidFill>
                <a:srgbClr val="4B4B4B"/>
              </a:solidFill>
              <a:effectLst/>
              <a:uLnTx/>
              <a:uFillTx/>
              <a:latin typeface="Myriad Web Pro"/>
              <a:ea typeface="+mn-ea"/>
              <a:cs typeface="+mn-cs"/>
            </a:endParaRPr>
          </a:p>
        </p:txBody>
      </p:sp>
      <p:pic>
        <p:nvPicPr>
          <p:cNvPr id="7" name="صورة 6">
            <a:extLst>
              <a:ext uri="{FF2B5EF4-FFF2-40B4-BE49-F238E27FC236}">
                <a16:creationId xmlns:a16="http://schemas.microsoft.com/office/drawing/2014/main" id="{DE891811-5C79-ACDE-ED2E-72AF42A8D1E3}"/>
              </a:ext>
            </a:extLst>
          </p:cNvPr>
          <p:cNvPicPr>
            <a:picLocks noChangeAspect="1"/>
          </p:cNvPicPr>
          <p:nvPr/>
        </p:nvPicPr>
        <p:blipFill>
          <a:blip r:embed="rId5"/>
          <a:stretch>
            <a:fillRect/>
          </a:stretch>
        </p:blipFill>
        <p:spPr>
          <a:xfrm>
            <a:off x="7483642" y="378846"/>
            <a:ext cx="4187188" cy="2689205"/>
          </a:xfrm>
          <a:prstGeom prst="rect">
            <a:avLst/>
          </a:prstGeom>
        </p:spPr>
      </p:pic>
    </p:spTree>
    <p:extLst>
      <p:ext uri="{BB962C8B-B14F-4D97-AF65-F5344CB8AC3E}">
        <p14:creationId xmlns:p14="http://schemas.microsoft.com/office/powerpoint/2010/main" val="312426628"/>
      </p:ext>
    </p:ext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sea star w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785" y="3192379"/>
            <a:ext cx="5143500" cy="3126456"/>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513348" y="436898"/>
            <a:ext cx="5991726" cy="616868"/>
          </a:xfrm>
        </p:spPr>
        <p:txBody>
          <a:bodyPr/>
          <a:lstStyle/>
          <a:p>
            <a:r>
              <a:rPr lang="en-US" altLang="en-US" dirty="0"/>
              <a:t>Water vascular system</a:t>
            </a:r>
          </a:p>
        </p:txBody>
      </p:sp>
      <p:sp>
        <p:nvSpPr>
          <p:cNvPr id="6147" name="Rectangle 3"/>
          <p:cNvSpPr>
            <a:spLocks noGrp="1" noChangeArrowheads="1"/>
          </p:cNvSpPr>
          <p:nvPr>
            <p:ph type="body" idx="1"/>
          </p:nvPr>
        </p:nvSpPr>
        <p:spPr>
          <a:xfrm>
            <a:off x="513347" y="947575"/>
            <a:ext cx="6866021" cy="2244803"/>
          </a:xfrm>
        </p:spPr>
        <p:txBody>
          <a:bodyPr/>
          <a:lstStyle/>
          <a:p>
            <a:r>
              <a:rPr lang="en-US" altLang="en-US" dirty="0"/>
              <a:t>Complex system of water filled canals</a:t>
            </a:r>
          </a:p>
          <a:p>
            <a:r>
              <a:rPr lang="en-US" altLang="en-US" dirty="0"/>
              <a:t>Extensions of tubed feet</a:t>
            </a:r>
          </a:p>
          <a:p>
            <a:r>
              <a:rPr lang="en-US" altLang="en-US" sz="3200" dirty="0">
                <a:solidFill>
                  <a:srgbClr val="FF3300"/>
                </a:solidFill>
              </a:rPr>
              <a:t>Modification of the coelom</a:t>
            </a:r>
          </a:p>
          <a:p>
            <a:r>
              <a:rPr lang="en-US" altLang="en-US" sz="3200" dirty="0"/>
              <a:t>Ciliated internally</a:t>
            </a:r>
          </a:p>
          <a:p>
            <a:pPr marL="120015" indent="0">
              <a:buNone/>
            </a:pPr>
            <a:r>
              <a:rPr lang="en-US" altLang="en-US" sz="3200" dirty="0">
                <a:solidFill>
                  <a:srgbClr val="FF3300"/>
                </a:solidFill>
              </a:rPr>
              <a:t> </a:t>
            </a:r>
          </a:p>
          <a:p>
            <a:endParaRPr lang="en-US" altLang="en-US" dirty="0"/>
          </a:p>
          <a:p>
            <a:endParaRPr lang="en-US" altLang="en-US" dirty="0"/>
          </a:p>
          <a:p>
            <a:endParaRPr lang="en-US" altLang="en-US" dirty="0"/>
          </a:p>
          <a:p>
            <a:endParaRPr lang="en-US" altLang="en-US" dirty="0"/>
          </a:p>
        </p:txBody>
      </p:sp>
      <p:pic>
        <p:nvPicPr>
          <p:cNvPr id="6148" name="Picture 4" descr="33-38-SeaStarAnatom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792" y="2117003"/>
            <a:ext cx="4836114" cy="4111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21368" y="457199"/>
            <a:ext cx="10972800" cy="572503"/>
          </a:xfrm>
        </p:spPr>
        <p:txBody>
          <a:bodyPr/>
          <a:lstStyle/>
          <a:p>
            <a:r>
              <a:rPr lang="en-US" altLang="en-US" dirty="0"/>
              <a:t> Class 5  Holothuroidea- Sea Cucumbers</a:t>
            </a:r>
          </a:p>
        </p:txBody>
      </p:sp>
      <p:sp>
        <p:nvSpPr>
          <p:cNvPr id="67587" name="Rectangle 3"/>
          <p:cNvSpPr>
            <a:spLocks noGrp="1" noChangeArrowheads="1"/>
          </p:cNvSpPr>
          <p:nvPr>
            <p:ph type="body" idx="1"/>
          </p:nvPr>
        </p:nvSpPr>
        <p:spPr>
          <a:xfrm>
            <a:off x="577515" y="918411"/>
            <a:ext cx="11028948" cy="5257800"/>
          </a:xfrm>
        </p:spPr>
        <p:txBody>
          <a:bodyPr/>
          <a:lstStyle/>
          <a:p>
            <a:r>
              <a:rPr lang="en-US" altLang="en-US" sz="2800" dirty="0">
                <a:solidFill>
                  <a:srgbClr val="00CC00"/>
                </a:solidFill>
              </a:rPr>
              <a:t>No Arms , no spine </a:t>
            </a:r>
          </a:p>
          <a:p>
            <a:r>
              <a:rPr lang="en-US" altLang="en-US" sz="2800" dirty="0">
                <a:solidFill>
                  <a:srgbClr val="FF6600"/>
                </a:solidFill>
              </a:rPr>
              <a:t>Elongate along oral-aboral axis body wall leathery </a:t>
            </a:r>
          </a:p>
          <a:p>
            <a:r>
              <a:rPr lang="en-US" altLang="en-US" sz="2800" dirty="0">
                <a:solidFill>
                  <a:srgbClr val="CC0099"/>
                </a:solidFill>
              </a:rPr>
              <a:t>Lie on flatten ventral side</a:t>
            </a:r>
          </a:p>
          <a:p>
            <a:r>
              <a:rPr lang="en-US" altLang="en-US" sz="2800" dirty="0">
                <a:solidFill>
                  <a:srgbClr val="00CC00"/>
                </a:solidFill>
              </a:rPr>
              <a:t>They have no calcitic skeleton.</a:t>
            </a:r>
          </a:p>
          <a:p>
            <a:r>
              <a:rPr lang="en-US" altLang="en-US" sz="2800" dirty="0">
                <a:solidFill>
                  <a:srgbClr val="CC0099"/>
                </a:solidFill>
              </a:rPr>
              <a:t>Most are immobile and lie on the seabed rolling back and forth with the swell. Some have limited mobility using their tube feet.</a:t>
            </a:r>
          </a:p>
          <a:p>
            <a:r>
              <a:rPr lang="en-US" altLang="en-US" sz="2800" dirty="0">
                <a:solidFill>
                  <a:srgbClr val="0070C0"/>
                </a:solidFill>
              </a:rPr>
              <a:t>Mouth anterior, surrounded by tentacles.</a:t>
            </a:r>
          </a:p>
          <a:p>
            <a:r>
              <a:rPr lang="en-US" altLang="en-US" sz="2800" dirty="0">
                <a:solidFill>
                  <a:srgbClr val="FF0000"/>
                </a:solidFill>
              </a:rPr>
              <a:t>Ambulacral grooves concealed; tube feet with suckers.</a:t>
            </a:r>
          </a:p>
          <a:p>
            <a:r>
              <a:rPr lang="en-US" altLang="en-US" sz="2800" dirty="0">
                <a:solidFill>
                  <a:schemeClr val="accent5">
                    <a:lumMod val="60000"/>
                    <a:lumOff val="40000"/>
                  </a:schemeClr>
                </a:solidFill>
              </a:rPr>
              <a:t>Usually with respiratory tree for respiration.</a:t>
            </a:r>
          </a:p>
          <a:p>
            <a:r>
              <a:rPr lang="en-US" altLang="en-US" sz="2800" dirty="0">
                <a:solidFill>
                  <a:schemeClr val="bg2">
                    <a:lumMod val="50000"/>
                  </a:schemeClr>
                </a:solidFill>
              </a:rPr>
              <a:t>Ex.</a:t>
            </a:r>
            <a:r>
              <a:rPr lang="en-US" altLang="en-US" sz="2800" dirty="0">
                <a:solidFill>
                  <a:schemeClr val="accent5">
                    <a:lumMod val="60000"/>
                    <a:lumOff val="40000"/>
                  </a:schemeClr>
                </a:solidFill>
              </a:rPr>
              <a:t> </a:t>
            </a:r>
            <a:r>
              <a:rPr lang="en-US" altLang="en-US" sz="2800" i="1" dirty="0">
                <a:solidFill>
                  <a:schemeClr val="bg2">
                    <a:lumMod val="50000"/>
                  </a:schemeClr>
                </a:solidFill>
              </a:rPr>
              <a:t>Thyone</a:t>
            </a:r>
            <a:r>
              <a:rPr lang="en-US" altLang="en-US" sz="2800" dirty="0">
                <a:solidFill>
                  <a:schemeClr val="accent5">
                    <a:lumMod val="60000"/>
                    <a:lumOff val="40000"/>
                  </a:schemeClr>
                </a:solidFill>
              </a:rPr>
              <a:t> </a:t>
            </a:r>
            <a:r>
              <a:rPr lang="en-US" altLang="en-US" sz="2800" dirty="0">
                <a:solidFill>
                  <a:schemeClr val="bg2">
                    <a:lumMod val="50000"/>
                  </a:schemeClr>
                </a:solidFill>
              </a:rPr>
              <a:t>and </a:t>
            </a:r>
            <a:r>
              <a:rPr lang="en-US" altLang="en-US" sz="2800" i="1" dirty="0">
                <a:solidFill>
                  <a:schemeClr val="bg2">
                    <a:lumMod val="50000"/>
                  </a:schemeClr>
                </a:solidFill>
              </a:rPr>
              <a:t>Holothuria</a:t>
            </a:r>
          </a:p>
        </p:txBody>
      </p:sp>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497306"/>
            <a:ext cx="5566611" cy="641684"/>
          </a:xfrm>
        </p:spPr>
        <p:txBody>
          <a:bodyPr/>
          <a:lstStyle/>
          <a:p>
            <a:r>
              <a:rPr lang="en-US" altLang="en-US" dirty="0"/>
              <a:t>Holothuroidea</a:t>
            </a:r>
          </a:p>
        </p:txBody>
      </p:sp>
      <p:sp>
        <p:nvSpPr>
          <p:cNvPr id="68611" name="Rectangle 3"/>
          <p:cNvSpPr>
            <a:spLocks noGrp="1" noChangeArrowheads="1"/>
          </p:cNvSpPr>
          <p:nvPr>
            <p:ph type="body" idx="1"/>
          </p:nvPr>
        </p:nvSpPr>
        <p:spPr>
          <a:xfrm>
            <a:off x="537411" y="1138990"/>
            <a:ext cx="11373852" cy="5221704"/>
          </a:xfrm>
        </p:spPr>
        <p:txBody>
          <a:bodyPr/>
          <a:lstStyle/>
          <a:p>
            <a:r>
              <a:rPr lang="en-US" altLang="en-US" dirty="0">
                <a:solidFill>
                  <a:srgbClr val="00CC00"/>
                </a:solidFill>
              </a:rPr>
              <a:t>They have 2 odd defensive strategies:</a:t>
            </a:r>
          </a:p>
          <a:p>
            <a:pPr lvl="1"/>
            <a:r>
              <a:rPr lang="en-US" altLang="en-US" sz="3000" dirty="0">
                <a:solidFill>
                  <a:srgbClr val="00CC00"/>
                </a:solidFill>
              </a:rPr>
              <a:t>Squirting a stick goo from Cuvierian glands.</a:t>
            </a:r>
          </a:p>
          <a:p>
            <a:pPr lvl="1">
              <a:buFontTx/>
              <a:buNone/>
            </a:pPr>
            <a:r>
              <a:rPr lang="en-US" altLang="en-US" sz="3000" dirty="0">
                <a:solidFill>
                  <a:srgbClr val="00CC00"/>
                </a:solidFill>
              </a:rPr>
              <a:t> Voiding their entire intestines. </a:t>
            </a:r>
            <a:endParaRPr lang="en-US" altLang="en-US" dirty="0">
              <a:solidFill>
                <a:srgbClr val="FF6600"/>
              </a:solidFill>
            </a:endParaRPr>
          </a:p>
          <a:p>
            <a:pPr lvl="1">
              <a:buFontTx/>
              <a:buNone/>
            </a:pPr>
            <a:endParaRPr lang="en-US" altLang="en-US" sz="3000" dirty="0">
              <a:solidFill>
                <a:srgbClr val="00CC00"/>
              </a:solidFill>
            </a:endParaRPr>
          </a:p>
          <a:p>
            <a:pPr lvl="1">
              <a:buNone/>
            </a:pPr>
            <a:r>
              <a:rPr lang="en-US" altLang="en-US" sz="3000" dirty="0"/>
              <a:t>		</a:t>
            </a:r>
            <a:r>
              <a:rPr lang="en-US" altLang="en-US" sz="3200" dirty="0"/>
              <a:t>Sea cucumber</a:t>
            </a:r>
          </a:p>
          <a:p>
            <a:pPr lvl="1">
              <a:buFontTx/>
              <a:buNone/>
            </a:pPr>
            <a:endParaRPr lang="en-US" altLang="en-US" sz="3200" dirty="0"/>
          </a:p>
          <a:p>
            <a:pPr marL="120015" indent="0">
              <a:buNone/>
            </a:pPr>
            <a:endParaRPr lang="en-US" altLang="en-US" sz="3600" dirty="0"/>
          </a:p>
        </p:txBody>
      </p:sp>
      <p:pic>
        <p:nvPicPr>
          <p:cNvPr id="68613" name="Picture 5" descr="mil88894_bx160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89" y="2695075"/>
            <a:ext cx="52578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7" descr="sea_cucumber">
            <a:extLst>
              <a:ext uri="{FF2B5EF4-FFF2-40B4-BE49-F238E27FC236}">
                <a16:creationId xmlns:a16="http://schemas.microsoft.com/office/drawing/2014/main" id="{EE9AB099-3986-D111-6DCC-D6034E95E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58" y="3970421"/>
            <a:ext cx="4000500" cy="208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to="" calcmode="lin" valueType="num">
                                      <p:cBhvr>
                                        <p:cTn id="7" dur="1" fill="hold"/>
                                        <p:tgtEl>
                                          <p:spTgt spid="6861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 to="" calcmode="lin" valueType="num">
                                      <p:cBhvr>
                                        <p:cTn id="10" dur="1" fill="hold"/>
                                        <p:tgtEl>
                                          <p:spTgt spid="6861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 to="" calcmode="lin" valueType="num">
                                      <p:cBhvr>
                                        <p:cTn id="13" dur="1" fill="hold"/>
                                        <p:tgtEl>
                                          <p:spTgt spid="68611">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68611">
                                            <p:txEl>
                                              <p:pRg st="4" end="4"/>
                                            </p:txEl>
                                          </p:spTgt>
                                        </p:tgtEl>
                                        <p:attrNameLst>
                                          <p:attrName>style.visibility</p:attrName>
                                        </p:attrNameLst>
                                      </p:cBhvr>
                                      <p:to>
                                        <p:strVal val="visible"/>
                                      </p:to>
                                    </p:set>
                                    <p:anim to="" calcmode="lin" valueType="num">
                                      <p:cBhvr>
                                        <p:cTn id="16" dur="1" fill="hold"/>
                                        <p:tgtEl>
                                          <p:spTgt spid="68611">
                                            <p:txEl>
                                              <p:pRg st="4" end="4"/>
                                            </p:txEl>
                                          </p:spTgt>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nodeType="clickEffect">
                                  <p:stCondLst>
                                    <p:cond delay="0"/>
                                  </p:stCondLst>
                                  <p:childTnLst>
                                    <p:set>
                                      <p:cBhvr>
                                        <p:cTn id="20" dur="1" fill="hold">
                                          <p:stCondLst>
                                            <p:cond delay="0"/>
                                          </p:stCondLst>
                                        </p:cTn>
                                        <p:tgtEl>
                                          <p:spTgt spid="68613"/>
                                        </p:tgtEl>
                                        <p:attrNameLst>
                                          <p:attrName>style.visibility</p:attrName>
                                        </p:attrNameLst>
                                      </p:cBhvr>
                                      <p:to>
                                        <p:strVal val="visible"/>
                                      </p:to>
                                    </p:set>
                                    <p:anim to="" calcmode="lin" valueType="num">
                                      <p:cBhvr>
                                        <p:cTn id="21" dur="1" fill="hold"/>
                                        <p:tgtEl>
                                          <p:spTgt spid="686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descr="mil88894_16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1" y="481264"/>
            <a:ext cx="5476875" cy="582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Rectangle 4"/>
          <p:cNvSpPr>
            <a:spLocks noChangeArrowheads="1"/>
          </p:cNvSpPr>
          <p:nvPr/>
        </p:nvSpPr>
        <p:spPr bwMode="auto">
          <a:xfrm>
            <a:off x="753979" y="312821"/>
            <a:ext cx="3810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200" b="0" i="0" u="none" strike="noStrike" kern="1200" cap="none" spc="0" normalizeH="0" baseline="0" noProof="0" dirty="0">
                <a:ln>
                  <a:noFill/>
                </a:ln>
                <a:solidFill>
                  <a:srgbClr val="4B4B4B"/>
                </a:solidFill>
                <a:effectLst/>
                <a:uLnTx/>
                <a:uFillTx/>
                <a:latin typeface="Myriad Web Pro"/>
                <a:ea typeface="+mn-ea"/>
                <a:cs typeface="+mn-cs"/>
              </a:rPr>
              <a:t>They mainly feed on detritus, collected by oral tentacles which are derived from tube feet.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FF6600"/>
              </a:solidFill>
              <a:effectLst/>
              <a:uLnTx/>
              <a:uFillTx/>
              <a:latin typeface="Myriad Web Pro"/>
              <a:ea typeface="+mn-ea"/>
              <a:cs typeface="+mn-cs"/>
            </a:endParaRPr>
          </a:p>
        </p:txBody>
      </p:sp>
      <p:sp>
        <p:nvSpPr>
          <p:cNvPr id="106501" name="Text Box 5"/>
          <p:cNvSpPr txBox="1">
            <a:spLocks noChangeArrowheads="1"/>
          </p:cNvSpPr>
          <p:nvPr/>
        </p:nvSpPr>
        <p:spPr bwMode="auto">
          <a:xfrm>
            <a:off x="677947" y="3558257"/>
            <a:ext cx="35972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9A6"/>
                </a:solidFill>
                <a:effectLst/>
                <a:uLnTx/>
                <a:uFillTx/>
                <a:latin typeface="Myriad Web Pro"/>
                <a:ea typeface="+mn-ea"/>
                <a:cs typeface="+mn-cs"/>
              </a:rPr>
              <a:t> </a:t>
            </a:r>
            <a:r>
              <a:rPr kumimoji="0" lang="en-US" altLang="en-US" sz="2800" b="0" i="0" u="none" strike="noStrike" kern="1200" cap="none" spc="0" normalizeH="0" baseline="0" noProof="0" dirty="0">
                <a:ln>
                  <a:noFill/>
                </a:ln>
                <a:solidFill>
                  <a:srgbClr val="FF6600"/>
                </a:solidFill>
                <a:effectLst/>
                <a:uLnTx/>
                <a:uFillTx/>
                <a:latin typeface="Myriad Web Pro"/>
                <a:ea typeface="+mn-ea"/>
                <a:cs typeface="+mn-cs"/>
              </a:rPr>
              <a:t>Oxygen exchange is performed using gills inside their anus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6600"/>
                </a:solidFill>
                <a:effectLst/>
                <a:uLnTx/>
                <a:uFillTx/>
                <a:latin typeface="Myriad Web Pro"/>
                <a:ea typeface="+mn-ea"/>
                <a:cs typeface="+mn-cs"/>
              </a:rPr>
              <a:t>Hmm…</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to="" calcmode="lin" valueType="num">
                                      <p:cBhvr>
                                        <p:cTn id="7" dur="1" fill="hold"/>
                                        <p:tgtEl>
                                          <p:spTgt spid="10650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6501"/>
                                        </p:tgtEl>
                                        <p:attrNameLst>
                                          <p:attrName>style.visibility</p:attrName>
                                        </p:attrNameLst>
                                      </p:cBhvr>
                                      <p:to>
                                        <p:strVal val="visible"/>
                                      </p:to>
                                    </p:set>
                                    <p:anim to="" calcmode="lin" valueType="num">
                                      <p:cBhvr>
                                        <p:cTn id="12" dur="1" fill="hold"/>
                                        <p:tgtEl>
                                          <p:spTgt spid="1065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Echinodermata Larval Stages</a:t>
            </a:r>
          </a:p>
        </p:txBody>
      </p:sp>
      <p:sp>
        <p:nvSpPr>
          <p:cNvPr id="3" name="Content Placeholder 2"/>
          <p:cNvSpPr>
            <a:spLocks noGrp="1"/>
          </p:cNvSpPr>
          <p:nvPr>
            <p:ph idx="1"/>
          </p:nvPr>
        </p:nvSpPr>
        <p:spPr/>
        <p:txBody>
          <a:bodyPr/>
          <a:lstStyle/>
          <a:p>
            <a:r>
              <a:rPr lang="en-US" dirty="0"/>
              <a:t>Asteroidea : </a:t>
            </a:r>
            <a:r>
              <a:rPr lang="en-US" dirty="0">
                <a:solidFill>
                  <a:srgbClr val="FF0000"/>
                </a:solidFill>
              </a:rPr>
              <a:t>Bipinnaria</a:t>
            </a:r>
          </a:p>
          <a:p>
            <a:r>
              <a:rPr lang="en-US" dirty="0"/>
              <a:t>Ophiuroidea : </a:t>
            </a:r>
            <a:r>
              <a:rPr lang="en-US" dirty="0">
                <a:solidFill>
                  <a:srgbClr val="FF0000"/>
                </a:solidFill>
              </a:rPr>
              <a:t>Ophiopluteus</a:t>
            </a:r>
          </a:p>
          <a:p>
            <a:r>
              <a:rPr lang="en-US" dirty="0"/>
              <a:t>Echinoidea : </a:t>
            </a:r>
            <a:r>
              <a:rPr lang="en-US" dirty="0">
                <a:solidFill>
                  <a:srgbClr val="FF0000"/>
                </a:solidFill>
              </a:rPr>
              <a:t>Echinopluteus</a:t>
            </a:r>
          </a:p>
          <a:p>
            <a:r>
              <a:rPr lang="en-US" dirty="0"/>
              <a:t>Holothuroidea : </a:t>
            </a:r>
            <a:r>
              <a:rPr lang="en-US" dirty="0">
                <a:solidFill>
                  <a:srgbClr val="FF0000"/>
                </a:solidFill>
              </a:rPr>
              <a:t>Auricularia</a:t>
            </a:r>
          </a:p>
          <a:p>
            <a:r>
              <a:rPr lang="en-US" dirty="0">
                <a:solidFill>
                  <a:schemeClr val="tx1">
                    <a:lumMod val="85000"/>
                    <a:lumOff val="15000"/>
                  </a:schemeClr>
                </a:solidFill>
              </a:rPr>
              <a:t>Crinoidea :     </a:t>
            </a:r>
            <a:r>
              <a:rPr lang="en-US" dirty="0">
                <a:solidFill>
                  <a:srgbClr val="FF0000"/>
                </a:solidFill>
              </a:rPr>
              <a:t>Doliolaria     </a:t>
            </a:r>
          </a:p>
        </p:txBody>
      </p:sp>
    </p:spTree>
    <p:extLst>
      <p:ext uri="{BB962C8B-B14F-4D97-AF65-F5344CB8AC3E}">
        <p14:creationId xmlns:p14="http://schemas.microsoft.com/office/powerpoint/2010/main" val="2091131872"/>
      </p:ext>
    </p:extLst>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Rot="1" noChangeArrowheads="1"/>
          </p:cNvSpPr>
          <p:nvPr>
            <p:ph idx="1"/>
          </p:nvPr>
        </p:nvSpPr>
        <p:spPr>
          <a:xfrm>
            <a:off x="1524000" y="1981200"/>
            <a:ext cx="9144000" cy="4114800"/>
          </a:xfrm>
        </p:spPr>
        <p:txBody>
          <a:bodyPr/>
          <a:lstStyle/>
          <a:p>
            <a:endParaRPr lang="en-GB" altLang="en-US"/>
          </a:p>
          <a:p>
            <a:endParaRPr lang="en-GB" altLang="en-US"/>
          </a:p>
          <a:p>
            <a:endParaRPr lang="en-GB" altLang="en-US"/>
          </a:p>
          <a:p>
            <a:endParaRPr lang="en-US" altLang="en-US" sz="4000" b="1"/>
          </a:p>
        </p:txBody>
      </p:sp>
      <p:sp>
        <p:nvSpPr>
          <p:cNvPr id="5529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45C75"/>
              </a:buClr>
              <a:buSzPts val="1200"/>
              <a:buFont typeface="Constantia"/>
              <a:buNone/>
              <a:tabLst/>
              <a:defRPr/>
            </a:pPr>
            <a:fld id="{0521EB49-DDB8-4A40-9722-43DA72754FFD}" type="slidenum">
              <a:rPr kumimoji="0" lang="en-US" altLang="en-US" sz="1600" b="1" i="0" u="none" strike="noStrike" kern="1200" cap="none" spc="0" normalizeH="0" baseline="0" noProof="0">
                <a:ln>
                  <a:noFill/>
                </a:ln>
                <a:solidFill>
                  <a:srgbClr val="FEFAC9"/>
                </a:solidFill>
                <a:effectLst/>
                <a:uLnTx/>
                <a:uFillTx/>
                <a:latin typeface="Arial" panose="020B0604020202020204" pitchFamily="34" charset="0"/>
                <a:sym typeface="Constantia"/>
              </a:rPr>
              <a:pPr marL="0" marR="0" lvl="0" indent="0" algn="r" defTabSz="914400" rtl="0" eaLnBrk="1" fontAlgn="auto" latinLnBrk="0" hangingPunct="1">
                <a:lnSpc>
                  <a:spcPct val="100000"/>
                </a:lnSpc>
                <a:spcBef>
                  <a:spcPts val="0"/>
                </a:spcBef>
                <a:spcAft>
                  <a:spcPts val="0"/>
                </a:spcAft>
                <a:buClr>
                  <a:srgbClr val="045C75"/>
                </a:buClr>
                <a:buSzPts val="1200"/>
                <a:buFont typeface="Constantia"/>
                <a:buNone/>
                <a:tabLst/>
                <a:defRPr/>
              </a:pPr>
              <a:t>34</a:t>
            </a:fld>
            <a:endParaRPr kumimoji="0" lang="en-US" altLang="en-US" sz="1600" b="1" i="0" u="none" strike="noStrike" kern="1200" cap="none" spc="0" normalizeH="0" baseline="0" noProof="0">
              <a:ln>
                <a:noFill/>
              </a:ln>
              <a:solidFill>
                <a:srgbClr val="FEFAC9"/>
              </a:solidFill>
              <a:effectLst/>
              <a:uLnTx/>
              <a:uFillTx/>
              <a:latin typeface="Arial" panose="020B0604020202020204" pitchFamily="34" charset="0"/>
              <a:sym typeface="Constantia"/>
            </a:endParaRPr>
          </a:p>
        </p:txBody>
      </p:sp>
      <p:sp>
        <p:nvSpPr>
          <p:cNvPr id="55301" name="WordArt 4"/>
          <p:cNvSpPr>
            <a:spLocks noChangeArrowheads="1" noChangeShapeType="1" noTextEdit="1"/>
          </p:cNvSpPr>
          <p:nvPr/>
        </p:nvSpPr>
        <p:spPr bwMode="auto">
          <a:xfrm>
            <a:off x="2090739" y="3079750"/>
            <a:ext cx="8010525" cy="704850"/>
          </a:xfrm>
          <a:prstGeom prst="rect">
            <a:avLst/>
          </a:prstGeom>
        </p:spPr>
        <p:txBody>
          <a:bodyPr wrap="none" fromWordArt="1">
            <a:prstTxWarp prst="textPlain">
              <a:avLst>
                <a:gd name="adj" fmla="val 50000"/>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4000" b="1" i="0" u="none" strike="noStrike" kern="10" cap="none" spc="0" normalizeH="0" baseline="0" noProof="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Thank you for your attention!</a:t>
            </a:r>
          </a:p>
        </p:txBody>
      </p:sp>
    </p:spTree>
    <p:extLst>
      <p:ext uri="{BB962C8B-B14F-4D97-AF65-F5344CB8AC3E}">
        <p14:creationId xmlns:p14="http://schemas.microsoft.com/office/powerpoint/2010/main" val="1278743784"/>
      </p:ext>
    </p:extLst>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ea%20Star%20WV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63" y="344905"/>
            <a:ext cx="11349789" cy="5927559"/>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1524000" y="1905000"/>
            <a:ext cx="7315200" cy="685800"/>
          </a:xfrm>
        </p:spPr>
        <p:txBody>
          <a:bodyPr/>
          <a:lstStyle/>
          <a:p>
            <a:r>
              <a:rPr lang="en-US" altLang="en-US">
                <a:solidFill>
                  <a:srgbClr val="CCECFF"/>
                </a:solidFill>
              </a:rPr>
              <a:t>Ring canal that surrounds the mouth</a:t>
            </a:r>
          </a:p>
          <a:p>
            <a:endParaRPr lang="en-US" altLang="en-US">
              <a:solidFill>
                <a:srgbClr val="00CC00"/>
              </a:solidFill>
            </a:endParaRPr>
          </a:p>
          <a:p>
            <a:endParaRPr lang="en-US" altLang="en-US"/>
          </a:p>
        </p:txBody>
      </p:sp>
      <p:sp>
        <p:nvSpPr>
          <p:cNvPr id="7173" name="Text Box 5"/>
          <p:cNvSpPr txBox="1">
            <a:spLocks noChangeArrowheads="1"/>
          </p:cNvSpPr>
          <p:nvPr/>
        </p:nvSpPr>
        <p:spPr bwMode="auto">
          <a:xfrm>
            <a:off x="513348" y="4961021"/>
            <a:ext cx="1088456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Char char="•"/>
              <a:tabLst/>
              <a:defRPr/>
            </a:pPr>
            <a:r>
              <a:rPr kumimoji="0" lang="en-US" altLang="en-US" sz="3200" b="0" i="0" u="none" strike="noStrike" kern="1200" cap="none" spc="0" normalizeH="0" baseline="0" noProof="0" dirty="0">
                <a:ln>
                  <a:noFill/>
                </a:ln>
                <a:solidFill>
                  <a:srgbClr val="CCECFF"/>
                </a:solidFill>
                <a:effectLst/>
                <a:uLnTx/>
                <a:uFillTx/>
                <a:latin typeface="Myriad Web Pro"/>
                <a:ea typeface="+mn-ea"/>
                <a:cs typeface="+mn-cs"/>
              </a:rPr>
              <a:t>  Ring canal opens to the outside or body cavity through a stone canal and an opening called a </a:t>
            </a:r>
            <a:r>
              <a:rPr kumimoji="0" lang="en-US" altLang="en-US" sz="3200" b="0" i="0" u="none" strike="noStrike" kern="1200" cap="none" spc="0" normalizeH="0" baseline="0" noProof="0" dirty="0">
                <a:ln>
                  <a:noFill/>
                </a:ln>
                <a:solidFill>
                  <a:srgbClr val="FFFFFF"/>
                </a:solidFill>
                <a:effectLst/>
                <a:uLnTx/>
                <a:uFillTx/>
                <a:latin typeface="Myriad Web Pro"/>
                <a:ea typeface="+mn-ea"/>
                <a:cs typeface="+mn-cs"/>
              </a:rPr>
              <a:t>Madreporite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39A6"/>
              </a:solidFill>
              <a:effectLst/>
              <a:uLnTx/>
              <a:uFillTx/>
              <a:latin typeface="Myriad Web Pro"/>
              <a:ea typeface="+mn-ea"/>
              <a:cs typeface="+mn-cs"/>
            </a:endParaRPr>
          </a:p>
        </p:txBody>
      </p:sp>
      <p:sp>
        <p:nvSpPr>
          <p:cNvPr id="7174" name="Text Box 6"/>
          <p:cNvSpPr txBox="1">
            <a:spLocks noChangeArrowheads="1"/>
          </p:cNvSpPr>
          <p:nvPr/>
        </p:nvSpPr>
        <p:spPr bwMode="auto">
          <a:xfrm>
            <a:off x="2117725" y="3465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39A6"/>
              </a:solidFill>
              <a:effectLst/>
              <a:uLnTx/>
              <a:uFillTx/>
              <a:latin typeface="Myriad Web Pro"/>
              <a:ea typeface="+mn-ea"/>
              <a:cs typeface="+mn-cs"/>
            </a:endParaRPr>
          </a:p>
        </p:txBody>
      </p:sp>
    </p:spTree>
    <p:extLst>
      <p:ext uri="{BB962C8B-B14F-4D97-AF65-F5344CB8AC3E}">
        <p14:creationId xmlns:p14="http://schemas.microsoft.com/office/powerpoint/2010/main" val="3143033126"/>
      </p:ext>
    </p:extLst>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UndersideofASea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11" y="1011818"/>
            <a:ext cx="11126284" cy="5356058"/>
          </a:xfrm>
          <a:prstGeom prst="rect">
            <a:avLst/>
          </a:prstGeom>
          <a:noFill/>
          <a:extLst>
            <a:ext uri="{909E8E84-426E-40DD-AFC4-6F175D3DCCD1}">
              <a14:hiddenFill xmlns:a14="http://schemas.microsoft.com/office/drawing/2010/main">
                <a:solidFill>
                  <a:srgbClr val="FFFFFF"/>
                </a:solidFill>
              </a14:hiddenFill>
            </a:ext>
          </a:extLst>
        </p:spPr>
      </p:pic>
      <p:sp>
        <p:nvSpPr>
          <p:cNvPr id="70658" name="Rectangle 2"/>
          <p:cNvSpPr>
            <a:spLocks noGrp="1" noChangeArrowheads="1"/>
          </p:cNvSpPr>
          <p:nvPr>
            <p:ph type="title"/>
          </p:nvPr>
        </p:nvSpPr>
        <p:spPr>
          <a:xfrm>
            <a:off x="497305" y="382368"/>
            <a:ext cx="2935705" cy="646332"/>
          </a:xfrm>
        </p:spPr>
        <p:txBody>
          <a:bodyPr/>
          <a:lstStyle/>
          <a:p>
            <a:r>
              <a:rPr lang="en-US" altLang="en-US" dirty="0">
                <a:solidFill>
                  <a:srgbClr val="CC0099"/>
                </a:solidFill>
              </a:rPr>
              <a:t>Tube feet</a:t>
            </a:r>
          </a:p>
        </p:txBody>
      </p:sp>
      <p:pic>
        <p:nvPicPr>
          <p:cNvPr id="70660" name="Picture 4" descr="adultseastararmx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326158"/>
            <a:ext cx="4048125" cy="2343150"/>
          </a:xfrm>
          <a:prstGeom prst="rect">
            <a:avLst/>
          </a:prstGeom>
          <a:noFill/>
          <a:extLst>
            <a:ext uri="{909E8E84-426E-40DD-AFC4-6F175D3DCCD1}">
              <a14:hiddenFill xmlns:a14="http://schemas.microsoft.com/office/drawing/2010/main">
                <a:solidFill>
                  <a:srgbClr val="FFFFFF"/>
                </a:solidFill>
              </a14:hiddenFill>
            </a:ext>
          </a:extLst>
        </p:spPr>
      </p:pic>
      <p:sp>
        <p:nvSpPr>
          <p:cNvPr id="70663" name="Text Box 7"/>
          <p:cNvSpPr txBox="1">
            <a:spLocks noChangeArrowheads="1"/>
          </p:cNvSpPr>
          <p:nvPr/>
        </p:nvSpPr>
        <p:spPr bwMode="auto">
          <a:xfrm>
            <a:off x="762001" y="949858"/>
            <a:ext cx="1045093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600" b="1" i="0" u="none" strike="noStrike" kern="1200" cap="none" spc="0" normalizeH="0" baseline="0" noProof="0" dirty="0">
                <a:ln>
                  <a:noFill/>
                </a:ln>
                <a:solidFill>
                  <a:srgbClr val="0000CC"/>
                </a:solidFill>
                <a:effectLst/>
                <a:uLnTx/>
                <a:uFillTx/>
                <a:latin typeface="Myriad Web Pro"/>
                <a:ea typeface="+mn-ea"/>
                <a:cs typeface="+mn-cs"/>
              </a:rPr>
              <a:t>  Extensions of the canal system</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altLang="en-US" sz="3600" b="1" i="0" u="none" strike="noStrike" kern="1200" cap="none" spc="0" normalizeH="0" baseline="0" noProof="0" dirty="0">
                <a:ln>
                  <a:noFill/>
                </a:ln>
                <a:solidFill>
                  <a:srgbClr val="0000CC"/>
                </a:solidFill>
                <a:effectLst/>
                <a:uLnTx/>
                <a:uFillTx/>
                <a:latin typeface="Myriad Web Pro"/>
                <a:ea typeface="+mn-ea"/>
                <a:cs typeface="+mn-cs"/>
              </a:rPr>
              <a:t>Usually emerge through openings in skeletal ossicles</a:t>
            </a:r>
            <a:endParaRPr kumimoji="0" lang="en-US" altLang="en-US" sz="5400" b="0" i="0" u="none" strike="noStrike" kern="1200" cap="none" spc="0" normalizeH="0" baseline="0" noProof="0" dirty="0">
              <a:ln>
                <a:noFill/>
              </a:ln>
              <a:solidFill>
                <a:srgbClr val="0000CC"/>
              </a:solidFill>
              <a:effectLst/>
              <a:uLnTx/>
              <a:uFillTx/>
              <a:latin typeface="Myriad Web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altLang="en-US" sz="3600" b="1" i="0" u="none" strike="noStrike" kern="1200" cap="none" spc="0" normalizeH="0" baseline="0" noProof="0" dirty="0">
              <a:ln>
                <a:noFill/>
              </a:ln>
              <a:solidFill>
                <a:srgbClr val="0000CC"/>
              </a:solidFill>
              <a:effectLst/>
              <a:uLnTx/>
              <a:uFillTx/>
              <a:latin typeface="Myriad Web Pro"/>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to="" calcmode="lin" valueType="num">
                                      <p:cBhvr>
                                        <p:cTn id="7" dur="1" fill="hold"/>
                                        <p:tgtEl>
                                          <p:spTgt spid="7065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0660"/>
                                        </p:tgtEl>
                                        <p:attrNameLst>
                                          <p:attrName>style.visibility</p:attrName>
                                        </p:attrNameLst>
                                      </p:cBhvr>
                                      <p:to>
                                        <p:strVal val="visible"/>
                                      </p:to>
                                    </p:set>
                                    <p:anim to="" calcmode="lin" valueType="num">
                                      <p:cBhvr>
                                        <p:cTn id="12" dur="1" fill="hold"/>
                                        <p:tgtEl>
                                          <p:spTgt spid="7066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70661"/>
                                        </p:tgtEl>
                                        <p:attrNameLst>
                                          <p:attrName>style.visibility</p:attrName>
                                        </p:attrNameLst>
                                      </p:cBhvr>
                                      <p:to>
                                        <p:strVal val="visible"/>
                                      </p:to>
                                    </p:set>
                                    <p:anim to="" calcmode="lin" valueType="num">
                                      <p:cBhvr>
                                        <p:cTn id="17" dur="1" fill="hold"/>
                                        <p:tgtEl>
                                          <p:spTgt spid="7066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xit" presetSubtype="0" fill="hold" nodeType="clickEffect">
                                  <p:stCondLst>
                                    <p:cond delay="0"/>
                                  </p:stCondLst>
                                  <p:childTnLst>
                                    <p:anim to="" calcmode="lin" valueType="num">
                                      <p:cBhvr>
                                        <p:cTn id="21" dur="1"/>
                                        <p:tgtEl>
                                          <p:spTgt spid="70661"/>
                                        </p:tgtEl>
                                        <p:attrNameLst>
                                          <p:attrName/>
                                        </p:attrNameLst>
                                      </p:cBhvr>
                                    </p:anim>
                                    <p:set>
                                      <p:cBhvr>
                                        <p:cTn id="22" dur="1" fill="hold">
                                          <p:stCondLst>
                                            <p:cond delay="0"/>
                                          </p:stCondLst>
                                        </p:cTn>
                                        <p:tgtEl>
                                          <p:spTgt spid="706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mil88894_16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79" y="609600"/>
            <a:ext cx="10956758" cy="573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4"/>
          <p:cNvSpPr txBox="1">
            <a:spLocks noChangeArrowheads="1"/>
          </p:cNvSpPr>
          <p:nvPr/>
        </p:nvSpPr>
        <p:spPr bwMode="auto">
          <a:xfrm>
            <a:off x="1459833" y="5882988"/>
            <a:ext cx="1755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CC0099"/>
                </a:solidFill>
                <a:effectLst/>
                <a:uLnTx/>
                <a:uFillTx/>
                <a:latin typeface="Myriad Web Pro"/>
                <a:ea typeface="+mn-ea"/>
                <a:cs typeface="+mn-cs"/>
              </a:rPr>
              <a:t>Suction cups</a:t>
            </a:r>
          </a:p>
        </p:txBody>
      </p:sp>
      <p:sp>
        <p:nvSpPr>
          <p:cNvPr id="11269" name="Line 5"/>
          <p:cNvSpPr>
            <a:spLocks noChangeShapeType="1"/>
          </p:cNvSpPr>
          <p:nvPr/>
        </p:nvSpPr>
        <p:spPr bwMode="auto">
          <a:xfrm>
            <a:off x="3320716" y="6057900"/>
            <a:ext cx="1146138" cy="190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9A6"/>
              </a:solidFill>
              <a:effectLst/>
              <a:uLnTx/>
              <a:uFillTx/>
              <a:latin typeface="Myriad Web Pro"/>
              <a:ea typeface="+mn-ea"/>
              <a:cs typeface="+mn-cs"/>
            </a:endParaRPr>
          </a:p>
        </p:txBody>
      </p:sp>
      <p:sp>
        <p:nvSpPr>
          <p:cNvPr id="11270" name="Line 6"/>
          <p:cNvSpPr>
            <a:spLocks noChangeShapeType="1"/>
          </p:cNvSpPr>
          <p:nvPr/>
        </p:nvSpPr>
        <p:spPr bwMode="auto">
          <a:xfrm>
            <a:off x="2711116" y="6057899"/>
            <a:ext cx="3384884" cy="942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9A6"/>
              </a:solidFill>
              <a:effectLst/>
              <a:uLnTx/>
              <a:uFillTx/>
              <a:latin typeface="Myriad Web Pro"/>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to="" calcmode="lin" valueType="num">
                                      <p:cBhvr>
                                        <p:cTn id="7" dur="1" fill="hold"/>
                                        <p:tgtEl>
                                          <p:spTgt spid="11267"/>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to="" calcmode="lin" valueType="num">
                                      <p:cBhvr>
                                        <p:cTn id="12" dur="1" fill="hold"/>
                                        <p:tgtEl>
                                          <p:spTgt spid="11268">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 to="" calcmode="lin" valueType="num">
                                      <p:cBhvr>
                                        <p:cTn id="17" dur="1" fill="hold"/>
                                        <p:tgtEl>
                                          <p:spTgt spid="11269"/>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 to="" calcmode="lin" valueType="num">
                                      <p:cBhvr>
                                        <p:cTn id="22" dur="1" fill="hold"/>
                                        <p:tgtEl>
                                          <p:spTgt spid="112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mil88894_1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95358"/>
            <a:ext cx="8205537" cy="561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597569" y="5230060"/>
            <a:ext cx="1094472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FF0000"/>
                </a:solidFill>
                <a:effectLst/>
                <a:uLnTx/>
                <a:uFillTx/>
                <a:latin typeface="Myriad Web Pro"/>
                <a:ea typeface="+mn-ea"/>
                <a:cs typeface="+mn-cs"/>
              </a:rPr>
              <a:t>Oral opening- or mouth normally faced downward with moveable oral spines around it</a:t>
            </a: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mil88894_1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0"/>
            <a:ext cx="85582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4"/>
          <p:cNvSpPr txBox="1">
            <a:spLocks noChangeArrowheads="1"/>
          </p:cNvSpPr>
          <p:nvPr/>
        </p:nvSpPr>
        <p:spPr bwMode="auto">
          <a:xfrm>
            <a:off x="723470" y="5935579"/>
            <a:ext cx="37127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CC0099"/>
                </a:solidFill>
                <a:effectLst/>
                <a:uLnTx/>
                <a:uFillTx/>
                <a:latin typeface="Myriad Web Pro"/>
                <a:ea typeface="+mn-ea"/>
                <a:cs typeface="+mn-cs"/>
              </a:rPr>
              <a:t>Ring canals associated with each arm</a:t>
            </a:r>
            <a:r>
              <a:rPr kumimoji="0" lang="en-US" altLang="en-US" sz="1800" b="0" i="0" u="none" strike="noStrike" kern="1200" cap="none" spc="0" normalizeH="0" baseline="0" noProof="0" dirty="0">
                <a:ln>
                  <a:noFill/>
                </a:ln>
                <a:solidFill>
                  <a:srgbClr val="0039A6"/>
                </a:solidFill>
                <a:effectLst/>
                <a:uLnTx/>
                <a:uFillTx/>
                <a:latin typeface="Myriad Web Pro"/>
                <a:ea typeface="+mn-ea"/>
                <a:cs typeface="+mn-cs"/>
              </a:rPr>
              <a:t> </a:t>
            </a:r>
          </a:p>
        </p:txBody>
      </p:sp>
      <p:sp>
        <p:nvSpPr>
          <p:cNvPr id="10245" name="Text Box 5"/>
          <p:cNvSpPr txBox="1">
            <a:spLocks noChangeArrowheads="1"/>
          </p:cNvSpPr>
          <p:nvPr/>
        </p:nvSpPr>
        <p:spPr bwMode="auto">
          <a:xfrm>
            <a:off x="5997706" y="5879069"/>
            <a:ext cx="3516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CC0099"/>
                </a:solidFill>
                <a:effectLst/>
                <a:uLnTx/>
                <a:uFillTx/>
                <a:latin typeface="Myriad Web Pro"/>
                <a:ea typeface="+mn-ea"/>
                <a:cs typeface="+mn-cs"/>
              </a:rPr>
              <a:t>Lateral canals end at each tube feet</a:t>
            </a:r>
          </a:p>
        </p:txBody>
      </p:sp>
      <p:sp>
        <p:nvSpPr>
          <p:cNvPr id="10246" name="Text Box 6"/>
          <p:cNvSpPr txBox="1">
            <a:spLocks noChangeArrowheads="1"/>
          </p:cNvSpPr>
          <p:nvPr/>
        </p:nvSpPr>
        <p:spPr bwMode="auto">
          <a:xfrm>
            <a:off x="596569" y="322634"/>
            <a:ext cx="98899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altLang="en-US" sz="2400" b="0" i="0" u="none" strike="noStrike" kern="1200" cap="none" spc="0" normalizeH="0" baseline="0" noProof="0" dirty="0">
                <a:ln>
                  <a:noFill/>
                </a:ln>
                <a:solidFill>
                  <a:srgbClr val="CC0099"/>
                </a:solidFill>
                <a:effectLst/>
                <a:uLnTx/>
                <a:uFillTx/>
                <a:latin typeface="Myriad Web Pro"/>
                <a:ea typeface="+mn-ea"/>
                <a:cs typeface="+mn-cs"/>
              </a:rPr>
              <a:t>Madreporite serve to replace water lost from the WVS and equalize pressure</a:t>
            </a:r>
            <a:endParaRPr kumimoji="0" lang="en-US" altLang="en-US" sz="2400" b="0" i="0" u="none" strike="noStrike" kern="1200" cap="none" spc="0" normalizeH="0" baseline="0" noProof="0" dirty="0">
              <a:ln>
                <a:noFill/>
              </a:ln>
              <a:solidFill>
                <a:srgbClr val="0039A6"/>
              </a:solidFill>
              <a:effectLst/>
              <a:uLnTx/>
              <a:uFillTx/>
              <a:latin typeface="Myriad Web Pro"/>
              <a:ea typeface="+mn-ea"/>
              <a:cs typeface="+mn-cs"/>
            </a:endParaRPr>
          </a:p>
        </p:txBody>
      </p:sp>
      <p:sp>
        <p:nvSpPr>
          <p:cNvPr id="10247" name="Line 7"/>
          <p:cNvSpPr>
            <a:spLocks noChangeShapeType="1"/>
          </p:cNvSpPr>
          <p:nvPr/>
        </p:nvSpPr>
        <p:spPr bwMode="auto">
          <a:xfrm>
            <a:off x="4343400" y="914399"/>
            <a:ext cx="774032" cy="9705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9A6"/>
              </a:solidFill>
              <a:effectLst/>
              <a:uLnTx/>
              <a:uFillTx/>
              <a:latin typeface="Myriad Web Pro"/>
              <a:ea typeface="+mn-ea"/>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 to="" calcmode="lin" valueType="num">
                                      <p:cBhvr>
                                        <p:cTn id="7" dur="1" fill="hold"/>
                                        <p:tgtEl>
                                          <p:spTgt spid="1024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 to="" calcmode="lin" valueType="num">
                                      <p:cBhvr>
                                        <p:cTn id="12" dur="1" fill="hold"/>
                                        <p:tgtEl>
                                          <p:spTgt spid="1024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5DFA85C-151E-180B-2BA1-12EF63F626B0}"/>
              </a:ext>
            </a:extLst>
          </p:cNvPr>
          <p:cNvPicPr>
            <a:picLocks noChangeAspect="1"/>
          </p:cNvPicPr>
          <p:nvPr/>
        </p:nvPicPr>
        <p:blipFill>
          <a:blip r:embed="rId2"/>
          <a:stretch>
            <a:fillRect/>
          </a:stretch>
        </p:blipFill>
        <p:spPr>
          <a:xfrm>
            <a:off x="1748589" y="393032"/>
            <a:ext cx="8502315" cy="6015789"/>
          </a:xfrm>
          <a:prstGeom prst="rect">
            <a:avLst/>
          </a:prstGeom>
        </p:spPr>
      </p:pic>
    </p:spTree>
    <p:extLst>
      <p:ext uri="{BB962C8B-B14F-4D97-AF65-F5344CB8AC3E}">
        <p14:creationId xmlns:p14="http://schemas.microsoft.com/office/powerpoint/2010/main" val="1772729114"/>
      </p:ext>
    </p:extLst>
  </p:cSld>
  <p:clrMapOvr>
    <a:masterClrMapping/>
  </p:clrMapOvr>
  <p:transition>
    <p:push dir="r"/>
  </p:transition>
</p:sld>
</file>

<file path=ppt/theme/theme1.xml><?xml version="1.0" encoding="utf-8"?>
<a:theme xmlns:a="http://schemas.openxmlformats.org/drawingml/2006/main" name="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DC OD Light Frame">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861</TotalTime>
  <Words>1037</Words>
  <Application>Microsoft Office PowerPoint</Application>
  <PresentationFormat>شاشة عريضة</PresentationFormat>
  <Paragraphs>149</Paragraphs>
  <Slides>34</Slides>
  <Notes>2</Notes>
  <HiddenSlides>0</HiddenSlides>
  <MMClips>0</MMClips>
  <ScaleCrop>false</ScaleCrop>
  <HeadingPairs>
    <vt:vector size="6" baseType="variant">
      <vt:variant>
        <vt:lpstr>الخطوط المستخدمة</vt:lpstr>
      </vt:variant>
      <vt:variant>
        <vt:i4>10</vt:i4>
      </vt:variant>
      <vt:variant>
        <vt:lpstr>نسق</vt:lpstr>
      </vt:variant>
      <vt:variant>
        <vt:i4>3</vt:i4>
      </vt:variant>
      <vt:variant>
        <vt:lpstr>عناوين الشرائح</vt:lpstr>
      </vt:variant>
      <vt:variant>
        <vt:i4>34</vt:i4>
      </vt:variant>
    </vt:vector>
  </HeadingPairs>
  <TitlesOfParts>
    <vt:vector size="47" baseType="lpstr">
      <vt:lpstr>Aptos</vt:lpstr>
      <vt:lpstr>Arial</vt:lpstr>
      <vt:lpstr>Arial Black</vt:lpstr>
      <vt:lpstr>Arial Rounded MT Bold</vt:lpstr>
      <vt:lpstr>Calibri</vt:lpstr>
      <vt:lpstr>Constantia</vt:lpstr>
      <vt:lpstr>Courier New</vt:lpstr>
      <vt:lpstr>Myriad Web Pro</vt:lpstr>
      <vt:lpstr>Times</vt:lpstr>
      <vt:lpstr>Wingdings</vt:lpstr>
      <vt:lpstr>CDC OD Light Frame</vt:lpstr>
      <vt:lpstr>1_CDC OD Light Frame</vt:lpstr>
      <vt:lpstr>2_CDC OD Light Frame</vt:lpstr>
      <vt:lpstr>عرض تقديمي في PowerPoint</vt:lpstr>
      <vt:lpstr>Phylum Echinoderms</vt:lpstr>
      <vt:lpstr>Water vascular system</vt:lpstr>
      <vt:lpstr>عرض تقديمي في PowerPoint</vt:lpstr>
      <vt:lpstr>Tube feet</vt:lpstr>
      <vt:lpstr>عرض تقديمي في PowerPoint</vt:lpstr>
      <vt:lpstr>عرض تقديمي في PowerPoint</vt:lpstr>
      <vt:lpstr>عرض تقديمي في PowerPoint</vt:lpstr>
      <vt:lpstr>عرض تقديمي في PowerPoint</vt:lpstr>
      <vt:lpstr>Water vascular system</vt:lpstr>
      <vt:lpstr>Nervous system</vt:lpstr>
      <vt:lpstr>عرض تقديمي في PowerPoint</vt:lpstr>
      <vt:lpstr>عرض تقديمي في PowerPoint</vt:lpstr>
      <vt:lpstr>Class 1  Asteroidea</vt:lpstr>
      <vt:lpstr>Sea Star</vt:lpstr>
      <vt:lpstr>Exception to the rule</vt:lpstr>
      <vt:lpstr>Gonads</vt:lpstr>
      <vt:lpstr>عرض تقديمي في PowerPoint</vt:lpstr>
      <vt:lpstr>Regeneration</vt:lpstr>
      <vt:lpstr>Madreporite</vt:lpstr>
      <vt:lpstr>Class 2 Ophiuroidea</vt:lpstr>
      <vt:lpstr>عرض تقديمي في PowerPoint</vt:lpstr>
      <vt:lpstr>Class 3 Crinoidea</vt:lpstr>
      <vt:lpstr>عرض تقديمي في PowerPoint</vt:lpstr>
      <vt:lpstr>عرض تقديمي في PowerPoint</vt:lpstr>
      <vt:lpstr>Class 4  Echinoidea- Sea Urchin</vt:lpstr>
      <vt:lpstr>عرض تقديمي في PowerPoint</vt:lpstr>
      <vt:lpstr>عرض تقديمي في PowerPoint</vt:lpstr>
      <vt:lpstr>عرض تقديمي في PowerPoint</vt:lpstr>
      <vt:lpstr> Class 5  Holothuroidea- Sea Cucumbers</vt:lpstr>
      <vt:lpstr>Holothuroidea</vt:lpstr>
      <vt:lpstr>عرض تقديمي في PowerPoint</vt:lpstr>
      <vt:lpstr>Echinodermata Larval Stages</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sabeeh jaid</dc:creator>
  <cp:lastModifiedBy>Dr.Sabeeh AL-Mayah</cp:lastModifiedBy>
  <cp:revision>17</cp:revision>
  <dcterms:created xsi:type="dcterms:W3CDTF">2022-03-07T19:08:50Z</dcterms:created>
  <dcterms:modified xsi:type="dcterms:W3CDTF">2026-04-17T10:50:47Z</dcterms:modified>
</cp:coreProperties>
</file>